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handoutMasterIdLst>
    <p:handoutMasterId r:id="rId70"/>
  </p:handoutMasterIdLst>
  <p:sldIdLst>
    <p:sldId id="256" r:id="rId2"/>
    <p:sldId id="257" r:id="rId3"/>
    <p:sldId id="258" r:id="rId4"/>
    <p:sldId id="308" r:id="rId5"/>
    <p:sldId id="309" r:id="rId6"/>
    <p:sldId id="311" r:id="rId7"/>
    <p:sldId id="310" r:id="rId8"/>
    <p:sldId id="312" r:id="rId9"/>
    <p:sldId id="313" r:id="rId10"/>
    <p:sldId id="314" r:id="rId11"/>
    <p:sldId id="315" r:id="rId12"/>
    <p:sldId id="382" r:id="rId13"/>
    <p:sldId id="317" r:id="rId14"/>
    <p:sldId id="318" r:id="rId15"/>
    <p:sldId id="347" r:id="rId16"/>
    <p:sldId id="377" r:id="rId17"/>
    <p:sldId id="383" r:id="rId18"/>
    <p:sldId id="316" r:id="rId19"/>
    <p:sldId id="385" r:id="rId20"/>
    <p:sldId id="348" r:id="rId21"/>
    <p:sldId id="384" r:id="rId22"/>
    <p:sldId id="350" r:id="rId23"/>
    <p:sldId id="351" r:id="rId24"/>
    <p:sldId id="352" r:id="rId25"/>
    <p:sldId id="376" r:id="rId26"/>
    <p:sldId id="320" r:id="rId27"/>
    <p:sldId id="333" r:id="rId28"/>
    <p:sldId id="334" r:id="rId29"/>
    <p:sldId id="332" r:id="rId30"/>
    <p:sldId id="378" r:id="rId31"/>
    <p:sldId id="379" r:id="rId32"/>
    <p:sldId id="337" r:id="rId33"/>
    <p:sldId id="336" r:id="rId34"/>
    <p:sldId id="335" r:id="rId35"/>
    <p:sldId id="373" r:id="rId36"/>
    <p:sldId id="374" r:id="rId37"/>
    <p:sldId id="353" r:id="rId38"/>
    <p:sldId id="354" r:id="rId39"/>
    <p:sldId id="370" r:id="rId40"/>
    <p:sldId id="371" r:id="rId41"/>
    <p:sldId id="372" r:id="rId42"/>
    <p:sldId id="355" r:id="rId43"/>
    <p:sldId id="358" r:id="rId44"/>
    <p:sldId id="356" r:id="rId45"/>
    <p:sldId id="357" r:id="rId46"/>
    <p:sldId id="375" r:id="rId47"/>
    <p:sldId id="340" r:id="rId48"/>
    <p:sldId id="344" r:id="rId49"/>
    <p:sldId id="346" r:id="rId50"/>
    <p:sldId id="380" r:id="rId51"/>
    <p:sldId id="381" r:id="rId52"/>
    <p:sldId id="359" r:id="rId53"/>
    <p:sldId id="345" r:id="rId54"/>
    <p:sldId id="330" r:id="rId55"/>
    <p:sldId id="307" r:id="rId56"/>
    <p:sldId id="360" r:id="rId57"/>
    <p:sldId id="361" r:id="rId58"/>
    <p:sldId id="362" r:id="rId59"/>
    <p:sldId id="363" r:id="rId60"/>
    <p:sldId id="364" r:id="rId61"/>
    <p:sldId id="365" r:id="rId62"/>
    <p:sldId id="366" r:id="rId63"/>
    <p:sldId id="368" r:id="rId64"/>
    <p:sldId id="367" r:id="rId65"/>
    <p:sldId id="369" r:id="rId66"/>
    <p:sldId id="331" r:id="rId67"/>
    <p:sldId id="270"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51ADB7"/>
    <a:srgbClr val="FF9933"/>
    <a:srgbClr val="FF6600"/>
    <a:srgbClr val="FF7C80"/>
    <a:srgbClr val="FF3399"/>
    <a:srgbClr val="FF33CC"/>
    <a:srgbClr val="C1E2E5"/>
    <a:srgbClr val="7DC2C9"/>
    <a:srgbClr val="014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92" autoAdjust="0"/>
    <p:restoredTop sz="88060" autoAdjust="0"/>
  </p:normalViewPr>
  <p:slideViewPr>
    <p:cSldViewPr snapToGrid="0">
      <p:cViewPr varScale="1">
        <p:scale>
          <a:sx n="106" d="100"/>
          <a:sy n="106" d="100"/>
        </p:scale>
        <p:origin x="108" y="444"/>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2025/9/12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2025/9/12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122857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x</a:t>
            </a:r>
            <a:r>
              <a:rPr kumimoji="1" lang="zh-CN" altLang="en-US" dirty="0"/>
              <a:t> </a:t>
            </a:r>
            <a:r>
              <a:rPr kumimoji="1" lang="en-US" altLang="zh-CN" dirty="0"/>
              <a:t>mod</a:t>
            </a:r>
            <a:r>
              <a:rPr kumimoji="1" lang="zh-CN" altLang="en-US" dirty="0"/>
              <a:t> </a:t>
            </a:r>
            <a:r>
              <a:rPr kumimoji="1" lang="en-US" altLang="zh-CN" dirty="0"/>
              <a:t>y</a:t>
            </a:r>
            <a:r>
              <a:rPr kumimoji="1" lang="zh-CN" altLang="en-US" dirty="0"/>
              <a:t> </a:t>
            </a:r>
            <a:r>
              <a:rPr kumimoji="1" lang="en-US" altLang="zh-CN" dirty="0"/>
              <a:t>=</a:t>
            </a:r>
            <a:r>
              <a:rPr kumimoji="1" lang="zh-CN" altLang="en-US" dirty="0"/>
              <a:t> </a:t>
            </a:r>
            <a:r>
              <a:rPr kumimoji="1" lang="en-US" altLang="zh-CN" dirty="0" err="1"/>
              <a:t>az</a:t>
            </a:r>
            <a:r>
              <a:rPr kumimoji="1" lang="zh-CN" altLang="en-US" dirty="0"/>
              <a:t> </a:t>
            </a:r>
            <a:r>
              <a:rPr kumimoji="1" lang="en-US" altLang="zh-CN" dirty="0"/>
              <a:t>mod</a:t>
            </a:r>
            <a:r>
              <a:rPr kumimoji="1" lang="zh-CN" altLang="en-US" dirty="0"/>
              <a:t> </a:t>
            </a:r>
            <a:r>
              <a:rPr kumimoji="1" lang="en-US" altLang="zh-CN" dirty="0" err="1"/>
              <a:t>bz</a:t>
            </a:r>
            <a:r>
              <a:rPr kumimoji="1" lang="zh-CN" altLang="en-US" dirty="0"/>
              <a:t> </a:t>
            </a:r>
            <a:r>
              <a:rPr kumimoji="1" lang="en-US" altLang="zh-CN" dirty="0"/>
              <a:t>=</a:t>
            </a:r>
            <a:r>
              <a:rPr kumimoji="1" lang="zh-CN" altLang="en-US" dirty="0"/>
              <a:t> </a:t>
            </a:r>
            <a:r>
              <a:rPr kumimoji="1" lang="en-US" altLang="zh-CN" dirty="0"/>
              <a:t>(a/b)</a:t>
            </a:r>
            <a:r>
              <a:rPr kumimoji="1" lang="en-US" altLang="zh-CN" dirty="0" err="1"/>
              <a:t>bz</a:t>
            </a:r>
            <a:r>
              <a:rPr kumimoji="1" lang="en-US" altLang="zh-CN" dirty="0"/>
              <a:t>+(</a:t>
            </a:r>
            <a:r>
              <a:rPr kumimoji="1" lang="en-US" altLang="zh-CN" dirty="0" err="1"/>
              <a:t>a%b</a:t>
            </a:r>
            <a:r>
              <a:rPr kumimoji="1" lang="en-US" altLang="zh-CN" dirty="0"/>
              <a:t>)z</a:t>
            </a:r>
            <a:r>
              <a:rPr kumimoji="1" lang="zh-CN" altLang="en-US" dirty="0"/>
              <a:t> </a:t>
            </a:r>
            <a:r>
              <a:rPr kumimoji="1" lang="en-US" altLang="zh-CN" dirty="0"/>
              <a:t>mod</a:t>
            </a:r>
            <a:r>
              <a:rPr kumimoji="1" lang="zh-CN" altLang="en-US" dirty="0"/>
              <a:t> </a:t>
            </a:r>
            <a:r>
              <a:rPr kumimoji="1" lang="en-US" altLang="zh-CN" dirty="0" err="1"/>
              <a:t>bz</a:t>
            </a:r>
            <a:r>
              <a:rPr kumimoji="1" lang="zh-CN" altLang="en-US" dirty="0"/>
              <a:t>  </a:t>
            </a:r>
            <a:r>
              <a:rPr kumimoji="1" lang="en-US" altLang="zh-CN" dirty="0"/>
              <a:t>(</a:t>
            </a:r>
            <a:r>
              <a:rPr kumimoji="1" lang="en-US" altLang="zh-CN" dirty="0" err="1"/>
              <a:t>a%b</a:t>
            </a:r>
            <a:r>
              <a:rPr kumimoji="1" lang="en-US" altLang="zh-CN" dirty="0"/>
              <a:t>)z</a:t>
            </a:r>
            <a:r>
              <a:rPr kumimoji="1" lang="zh-CN" altLang="en-US" dirty="0"/>
              <a:t> </a:t>
            </a:r>
            <a:r>
              <a:rPr kumimoji="1" lang="en-US" altLang="zh-CN" dirty="0"/>
              <a:t>&lt;</a:t>
            </a:r>
            <a:r>
              <a:rPr kumimoji="1" lang="zh-CN" altLang="en-US" dirty="0"/>
              <a:t> </a:t>
            </a:r>
            <a:r>
              <a:rPr kumimoji="1" lang="en-US" altLang="zh-CN" dirty="0" err="1"/>
              <a:t>bz</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a:t>
            </a:r>
            <a:r>
              <a:rPr kumimoji="1" lang="en-US" altLang="zh-CN" dirty="0" err="1">
                <a:sym typeface="Wingdings" pitchFamily="2" charset="2"/>
              </a:rPr>
              <a:t>a%b</a:t>
            </a:r>
            <a:r>
              <a:rPr kumimoji="1" lang="en-US" altLang="zh-CN" dirty="0">
                <a:sym typeface="Wingdings" pitchFamily="2" charset="2"/>
              </a:rPr>
              <a:t>)z</a:t>
            </a:r>
            <a:r>
              <a:rPr kumimoji="1" lang="zh-CN" altLang="en-US" dirty="0">
                <a:sym typeface="Wingdings" pitchFamily="2" charset="2"/>
              </a:rPr>
              <a:t> </a:t>
            </a:r>
            <a:r>
              <a:rPr kumimoji="1" lang="en-US" altLang="zh-CN" dirty="0">
                <a:sym typeface="Wingdings" pitchFamily="2" charset="2"/>
              </a:rPr>
              <a:t>mod</a:t>
            </a:r>
            <a:r>
              <a:rPr kumimoji="1" lang="zh-CN" altLang="en-US" dirty="0">
                <a:sym typeface="Wingdings" pitchFamily="2" charset="2"/>
              </a:rPr>
              <a:t> </a:t>
            </a:r>
            <a:r>
              <a:rPr kumimoji="1" lang="en-US" altLang="zh-CN" dirty="0" err="1">
                <a:sym typeface="Wingdings" pitchFamily="2" charset="2"/>
              </a:rPr>
              <a:t>bz</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a:t>
            </a:r>
            <a:r>
              <a:rPr kumimoji="1" lang="en-US" altLang="zh-CN" dirty="0" err="1">
                <a:sym typeface="Wingdings" pitchFamily="2" charset="2"/>
              </a:rPr>
              <a:t>a%b</a:t>
            </a:r>
            <a:r>
              <a:rPr kumimoji="1" lang="en-US" altLang="zh-CN" dirty="0">
                <a:sym typeface="Wingdings" pitchFamily="2" charset="2"/>
              </a:rPr>
              <a:t>)z</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413453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13994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t>
            </a:r>
            <a:r>
              <a:rPr lang="zh-CN" altLang="en-US" dirty="0"/>
              <a:t> </a:t>
            </a:r>
            <a:r>
              <a:rPr lang="en-US" altLang="zh-CN" dirty="0"/>
              <a:t>mod</a:t>
            </a:r>
            <a:r>
              <a:rPr lang="zh-CN" altLang="en-US" dirty="0"/>
              <a:t> </a:t>
            </a:r>
            <a:r>
              <a:rPr lang="en-US" altLang="zh-CN" dirty="0"/>
              <a:t>y</a:t>
            </a:r>
            <a:r>
              <a:rPr lang="zh-CN" altLang="en-US" dirty="0"/>
              <a:t> </a:t>
            </a:r>
            <a:r>
              <a:rPr lang="en-US" altLang="zh-CN" dirty="0"/>
              <a:t>&lt;</a:t>
            </a:r>
            <a:r>
              <a:rPr lang="zh-CN" altLang="en-US" dirty="0"/>
              <a:t> </a:t>
            </a:r>
            <a:r>
              <a:rPr lang="en-US" altLang="zh-CN" dirty="0"/>
              <a:t>y</a:t>
            </a:r>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601567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a:t>
            </a:r>
            <a:r>
              <a:rPr lang="zh-CN" altLang="en-US" dirty="0"/>
              <a:t> </a:t>
            </a:r>
            <a:r>
              <a:rPr lang="en-US" altLang="zh-CN" dirty="0"/>
              <a:t>mod</a:t>
            </a:r>
            <a:r>
              <a:rPr lang="zh-CN" altLang="en-US" dirty="0"/>
              <a:t> </a:t>
            </a:r>
            <a:r>
              <a:rPr lang="en-US" altLang="zh-CN" dirty="0"/>
              <a:t>y</a:t>
            </a:r>
            <a:r>
              <a:rPr lang="zh-CN" altLang="en-US" dirty="0"/>
              <a:t> </a:t>
            </a:r>
            <a:r>
              <a:rPr lang="en-US" altLang="zh-CN" dirty="0"/>
              <a:t>&lt;</a:t>
            </a:r>
            <a:r>
              <a:rPr lang="zh-CN" altLang="en-US" dirty="0"/>
              <a:t> </a:t>
            </a:r>
            <a:r>
              <a:rPr lang="en-US" altLang="zh-CN" dirty="0"/>
              <a:t>y</a:t>
            </a:r>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37902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空序列和为</a:t>
            </a:r>
            <a:r>
              <a:rPr kumimoji="1" lang="en-US" altLang="zh-CN" dirty="0"/>
              <a:t>0</a:t>
            </a:r>
            <a:r>
              <a:rPr kumimoji="1" lang="zh-CN" altLang="en-US" dirty="0"/>
              <a:t>！</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2999116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3049011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67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对数据需要设置合理的结构来表达与存储</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4</a:t>
            </a:fld>
            <a:endParaRPr lang="zh-CN" altLang="en-US"/>
          </a:p>
        </p:txBody>
      </p:sp>
    </p:spTree>
    <p:extLst>
      <p:ext uri="{BB962C8B-B14F-4D97-AF65-F5344CB8AC3E}">
        <p14:creationId xmlns:p14="http://schemas.microsoft.com/office/powerpoint/2010/main" val="83691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先有原则，再有方法！</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4099170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抽象的意义：在计算机上存放并处理</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313631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算法：具体流程，每一步都必须清晰确定</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1452938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按关系的数量及复杂度排序</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2716959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590996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F101D3-88E4-40B3-8E75-5DED6F1132E8}"/>
              </a:ext>
            </a:extLst>
          </p:cNvPr>
          <p:cNvSpPr>
            <a:spLocks noGrp="1"/>
          </p:cNvSpPr>
          <p:nvPr>
            <p:ph type="dt" sz="half" idx="10"/>
          </p:nvPr>
        </p:nvSpPr>
        <p:spPr/>
        <p:txBody>
          <a:bodyPr/>
          <a:lstStyle/>
          <a:p>
            <a:fld id="{1FCE56C6-9774-47FC-A39E-CCCBDFE7815A}" type="datetimeFigureOut">
              <a:rPr lang="zh-CN" altLang="en-US" smtClean="0"/>
              <a:t>2025/9/12</a:t>
            </a:fld>
            <a:endParaRPr lang="zh-CN" altLang="en-US"/>
          </a:p>
        </p:txBody>
      </p:sp>
      <p:sp>
        <p:nvSpPr>
          <p:cNvPr id="3" name="页脚占位符 2">
            <a:extLst>
              <a:ext uri="{FF2B5EF4-FFF2-40B4-BE49-F238E27FC236}">
                <a16:creationId xmlns:a16="http://schemas.microsoft.com/office/drawing/2014/main" id="{59966EF0-0820-44EF-8598-3B30D12A2D7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CDA64D-8C28-4EA4-BD80-8192BEC1CE3F}"/>
              </a:ext>
            </a:extLst>
          </p:cNvPr>
          <p:cNvSpPr>
            <a:spLocks noGrp="1"/>
          </p:cNvSpPr>
          <p:nvPr>
            <p:ph type="sldNum" sz="quarter" idx="12"/>
          </p:nvPr>
        </p:nvSpPr>
        <p:spPr/>
        <p:txBody>
          <a:bodyPr/>
          <a:lstStyle/>
          <a:p>
            <a:fld id="{A8FC8200-D7D1-4D60-9004-3F0BBDC27A78}" type="slidenum">
              <a:rPr lang="zh-CN" altLang="en-US" smtClean="0"/>
              <a:t>‹#›</a:t>
            </a:fld>
            <a:endParaRPr lang="zh-CN" altLang="en-US"/>
          </a:p>
        </p:txBody>
      </p:sp>
    </p:spTree>
    <p:extLst>
      <p:ext uri="{BB962C8B-B14F-4D97-AF65-F5344CB8AC3E}">
        <p14:creationId xmlns:p14="http://schemas.microsoft.com/office/powerpoint/2010/main" val="33426791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2025/9/12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0.png"/><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www.google.com.hk/url?sa=i&amp;rct=j&amp;q=%E6%89%91%E5%85%8B%E7%89%8C&amp;source=images&amp;cd=&amp;cad=rja&amp;docid=4JDbV85_2zcvjM&amp;tbnid=2gToV1p8khL7PM:&amp;ved=0CAUQjRw&amp;url=http://www.nipic.com/show/3/77/5941cf58e0494fb8.html&amp;ei=zL4tUtdYpKGKB8mQgJAB&amp;psig=AFQjCNHc_gS0toHA9YLgPM_yoHVqXwVdGg&amp;ust=1378815948406833" TargetMode="External"/><Relationship Id="rId13" Type="http://schemas.openxmlformats.org/officeDocument/2006/relationships/image" Target="../media/image24.jpeg"/><Relationship Id="rId18" Type="http://schemas.openxmlformats.org/officeDocument/2006/relationships/hyperlink" Target="http://www.google.com.hk/url?sa=i&amp;rct=j&amp;q=%E6%89%91%E5%85%8B%E7%89%8C&amp;source=images&amp;cd=&amp;cad=rja&amp;docid=7woaF7VapnLnNM&amp;tbnid=IBizYuyxIYpfQM:&amp;ved=0CAUQjRw&amp;url=http://www.nipic.com/show/3/77/7449bfbc56f3c9bd.html&amp;ei=oL4tUr28JOSOiAeQoYHYDQ&amp;psig=AFQjCNHc_gS0toHA9YLgPM_yoHVqXwVdGg&amp;ust=1378815948406833"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hyperlink" Target="http://www.google.com.hk/url?sa=i&amp;rct=j&amp;q=%E6%89%91%E5%85%8B%E7%89%8C&amp;source=images&amp;cd=&amp;cad=rja&amp;docid=4JDbV85_2zcvjM&amp;tbnid=2gToV1p8khL7PM:&amp;ved=0CAUQjRw&amp;url=http://www.nipic.com/show/3/77/3fa1948336e6d08d.html&amp;ei=5r4tUuaqAYefiAfN4oDICg&amp;psig=AFQjCNHc_gS0toHA9YLgPM_yoHVqXwVdGg&amp;ust=1378815948406833" TargetMode="External"/><Relationship Id="rId17" Type="http://schemas.openxmlformats.org/officeDocument/2006/relationships/image" Target="../media/image26.jpeg"/><Relationship Id="rId2" Type="http://schemas.openxmlformats.org/officeDocument/2006/relationships/image" Target="../media/image16.emf"/><Relationship Id="rId16" Type="http://schemas.openxmlformats.org/officeDocument/2006/relationships/hyperlink" Target="http://www.google.com.hk/url?sa=i&amp;rct=j&amp;q=%E6%89%91%E5%85%8B%E7%89%8C&amp;source=images&amp;cd=&amp;cad=rja&amp;docid=oUNYzXbc4m1sPM&amp;tbnid=vLRURJiuIwlSVM:&amp;ved=0CAUQjRw&amp;url=http://yinghu83.blog.163.com/blog/static/4475274520103682323404/&amp;ei=V74tUqHDAertiAf_4oDABw&amp;psig=AFQjCNHc_gS0toHA9YLgPM_yoHVqXwVdGg&amp;ust=1378815948406833" TargetMode="External"/><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3.jpeg"/><Relationship Id="rId5" Type="http://schemas.openxmlformats.org/officeDocument/2006/relationships/image" Target="../media/image19.png"/><Relationship Id="rId15" Type="http://schemas.openxmlformats.org/officeDocument/2006/relationships/image" Target="../media/image25.jpeg"/><Relationship Id="rId10" Type="http://schemas.openxmlformats.org/officeDocument/2006/relationships/hyperlink" Target="http://www.google.com.hk/url?sa=i&amp;rct=j&amp;q=%E6%89%91%E5%85%8B%E7%89%8C&amp;source=images&amp;cd=&amp;cad=rja&amp;docid=9fNYMbR39D7siM&amp;tbnid=BWJdg6fADwzxLM:&amp;ved=0CAUQjRw&amp;url=http://www.yooyoo360.com/photodetail.asp?showid%3d46293&amp;ei=LL8tUuX-CsatiQei_4CYAQ&amp;psig=AFQjCNHc_gS0toHA9YLgPM_yoHVqXwVdGg&amp;ust=1378815948406833" TargetMode="External"/><Relationship Id="rId19" Type="http://schemas.openxmlformats.org/officeDocument/2006/relationships/image" Target="../media/image27.jpeg"/><Relationship Id="rId4" Type="http://schemas.openxmlformats.org/officeDocument/2006/relationships/image" Target="../media/image18.png"/><Relationship Id="rId9" Type="http://schemas.openxmlformats.org/officeDocument/2006/relationships/image" Target="../media/image22.jpeg"/><Relationship Id="rId14" Type="http://schemas.openxmlformats.org/officeDocument/2006/relationships/hyperlink" Target="http://www.google.com.hk/url?sa=i&amp;rct=j&amp;q=%E6%89%91%E5%85%8B%E7%89%8C&amp;source=images&amp;cd=&amp;cad=rja&amp;docid=7woaF7VapnLnNM&amp;tbnid=IBizYuyxIYpfQM:&amp;ved=0CAUQjRw&amp;url=http://www.yooyoo360.com/photodetail.asp?showid%3d46219&amp;ei=iL4tUpatFaLriAfmzoFA&amp;psig=AFQjCNHc_gS0toHA9YLgPM_yoHVqXwVdGg&amp;ust=137881594840683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3.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6.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3.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5.png"/><Relationship Id="rId7" Type="http://schemas.openxmlformats.org/officeDocument/2006/relationships/image" Target="../media/image391.png"/><Relationship Id="rId2" Type="http://schemas.openxmlformats.org/officeDocument/2006/relationships/image" Target="../media/image341.png"/><Relationship Id="rId1" Type="http://schemas.openxmlformats.org/officeDocument/2006/relationships/slideLayout" Target="../slideLayouts/slideLayout1.xml"/><Relationship Id="rId6" Type="http://schemas.openxmlformats.org/officeDocument/2006/relationships/image" Target="../media/image382.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6.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3.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6.xml"/><Relationship Id="rId26" Type="http://schemas.openxmlformats.org/officeDocument/2006/relationships/image" Target="../media/image381.png"/><Relationship Id="rId3" Type="http://schemas.openxmlformats.org/officeDocument/2006/relationships/tags" Target="../tags/tag71.xml"/><Relationship Id="rId21" Type="http://schemas.openxmlformats.org/officeDocument/2006/relationships/tags" Target="../tags/tag77.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79.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image" Target="../media/image350.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image" Target="../media/image371.png"/><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78.xml"/><Relationship Id="rId10" Type="http://schemas.openxmlformats.org/officeDocument/2006/relationships/tags" Target="../tags/tag78.xml"/><Relationship Id="rId19" Type="http://schemas.openxmlformats.org/officeDocument/2006/relationships/tags" Target="../tags/tag71.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image" Target="../media/image360.png"/><Relationship Id="rId27" Type="http://schemas.openxmlformats.org/officeDocument/2006/relationships/image" Target="../media/image31.tm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6.xml"/><Relationship Id="rId26" Type="http://schemas.openxmlformats.org/officeDocument/2006/relationships/image" Target="../media/image421.png"/><Relationship Id="rId3" Type="http://schemas.openxmlformats.org/officeDocument/2006/relationships/tags" Target="../tags/tag88.xml"/><Relationship Id="rId21" Type="http://schemas.openxmlformats.org/officeDocument/2006/relationships/tags" Target="../tags/tag94.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tags" Target="../tags/tag96.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image" Target="../media/image350.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image" Target="../media/image411.png"/><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tags" Target="../tags/tag95.xml"/><Relationship Id="rId10" Type="http://schemas.openxmlformats.org/officeDocument/2006/relationships/tags" Target="../tags/tag95.xml"/><Relationship Id="rId19" Type="http://schemas.openxmlformats.org/officeDocument/2006/relationships/tags" Target="../tags/tag88.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image" Target="../media/image401.png"/><Relationship Id="rId27" Type="http://schemas.openxmlformats.org/officeDocument/2006/relationships/image" Target="../media/image31.tmp"/></Relationships>
</file>

<file path=ppt/slides/_rels/slide41.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6.xml"/><Relationship Id="rId26" Type="http://schemas.openxmlformats.org/officeDocument/2006/relationships/tags" Target="../tags/tag113.xml"/><Relationship Id="rId3" Type="http://schemas.openxmlformats.org/officeDocument/2006/relationships/tags" Target="../tags/tag105.xml"/><Relationship Id="rId21" Type="http://schemas.openxmlformats.org/officeDocument/2006/relationships/image" Target="../media/image43.png"/><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image" Target="../media/image371.png"/><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image" Target="../media/image350.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12.xml"/><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image" Target="../media/image360.png"/><Relationship Id="rId28" Type="http://schemas.openxmlformats.org/officeDocument/2006/relationships/image" Target="../media/image31.tmp"/><Relationship Id="rId10" Type="http://schemas.openxmlformats.org/officeDocument/2006/relationships/tags" Target="../tags/tag112.xml"/><Relationship Id="rId19" Type="http://schemas.openxmlformats.org/officeDocument/2006/relationships/tags" Target="../tags/tag105.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11.xml"/><Relationship Id="rId27" Type="http://schemas.openxmlformats.org/officeDocument/2006/relationships/image" Target="../media/image381.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0.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
        <p:nvSpPr>
          <p:cNvPr id="19" name="文本框 18"/>
          <p:cNvSpPr txBox="1"/>
          <p:nvPr/>
        </p:nvSpPr>
        <p:spPr>
          <a:xfrm rot="1849986">
            <a:off x="8121151" y="151200"/>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数据的逻辑结构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dirty="0"/>
              <a:t>逻辑上，数据元素之间的关系只有4种：无关系、一对一关系、一对多关系、多对多关系，这4种逻辑关系总称为</a:t>
            </a:r>
            <a:r>
              <a:rPr lang="zh-CN" altLang="zh-CN" sz="2400" b="1" dirty="0"/>
              <a:t>数据的逻辑结构</a:t>
            </a:r>
            <a:r>
              <a:rPr lang="zh-CN" altLang="zh-CN" sz="2400" dirty="0"/>
              <a:t>。</a:t>
            </a:r>
          </a:p>
        </p:txBody>
      </p:sp>
      <p:sp>
        <p:nvSpPr>
          <p:cNvPr id="20" name="内容占位符 4">
            <a:extLst>
              <a:ext uri="{FF2B5EF4-FFF2-40B4-BE49-F238E27FC236}">
                <a16:creationId xmlns:a16="http://schemas.microsoft.com/office/drawing/2014/main" id="{42A2F16F-03ED-45BA-8C70-8F4B11D42988}"/>
              </a:ext>
            </a:extLst>
          </p:cNvPr>
          <p:cNvSpPr txBox="1">
            <a:spLocks/>
          </p:cNvSpPr>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zh-CN" sz="2400" b="1" dirty="0"/>
              <a:t>集合</a:t>
            </a:r>
            <a:r>
              <a:rPr lang="zh-CN" altLang="zh-CN" sz="2400" dirty="0"/>
              <a:t>：包含的所有数据元素之间无关系，即数据元素之间的次序是任意的。</a:t>
            </a:r>
          </a:p>
          <a:p>
            <a:pPr algn="just">
              <a:lnSpc>
                <a:spcPct val="110000"/>
              </a:lnSpc>
            </a:pPr>
            <a:r>
              <a:rPr lang="zh-CN" altLang="zh-CN" sz="2400" b="1" dirty="0"/>
              <a:t>线性结构</a:t>
            </a:r>
            <a:r>
              <a:rPr lang="zh-CN" altLang="zh-CN" sz="2400" dirty="0"/>
              <a:t>：包含的数据元素之间存在一对一的关系，即数据元素之间构成一个有序序列。</a:t>
            </a:r>
          </a:p>
          <a:p>
            <a:pPr algn="just">
              <a:lnSpc>
                <a:spcPct val="110000"/>
              </a:lnSpc>
            </a:pPr>
            <a:r>
              <a:rPr lang="zh-CN" altLang="zh-CN" sz="2400" b="1" dirty="0"/>
              <a:t>树形结构</a:t>
            </a:r>
            <a:r>
              <a:rPr lang="zh-CN" altLang="zh-CN" sz="2400" dirty="0"/>
              <a:t>：包含的数据元素之间存在一对多的关系，即数据元素之间形成一个层次关系。</a:t>
            </a:r>
          </a:p>
          <a:p>
            <a:pPr algn="just">
              <a:lnSpc>
                <a:spcPct val="110000"/>
              </a:lnSpc>
            </a:pPr>
            <a:r>
              <a:rPr lang="zh-CN" altLang="zh-CN" sz="2400" b="1" dirty="0"/>
              <a:t>图形结构</a:t>
            </a:r>
            <a:r>
              <a:rPr lang="zh-CN" altLang="zh-CN" sz="2400" dirty="0"/>
              <a:t>：包含的数据元素（结点）之间存在多对多的关系，即图中每个数据元素的前驱和后继数目都不限。</a:t>
            </a:r>
          </a:p>
        </p:txBody>
      </p:sp>
      <p:pic>
        <p:nvPicPr>
          <p:cNvPr id="21"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BEF90564-0DCD-4BBB-BBC0-3C4B4FF3C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80"/>
          <a:stretch/>
        </p:blipFill>
        <p:spPr bwMode="auto">
          <a:xfrm>
            <a:off x="9494954" y="1995550"/>
            <a:ext cx="1749670"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95617461-2BFF-4302-A035-642A00B8BB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27" r="51512"/>
          <a:stretch/>
        </p:blipFill>
        <p:spPr bwMode="auto">
          <a:xfrm>
            <a:off x="9200412" y="2885364"/>
            <a:ext cx="2338754"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DB307BF1-2341-4BEF-A11B-815C18D4D2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00" r="22739"/>
          <a:stretch/>
        </p:blipFill>
        <p:spPr bwMode="auto">
          <a:xfrm>
            <a:off x="9200411" y="3852964"/>
            <a:ext cx="2338755" cy="1138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kdocs.cn/api/v3/office/copy/SzU3anRNbjg2bUMxdDQvc0owQ0xiL0M5R1pJVFc1dE9Fd2Fzb3BHcnJsQ3pmTENhUXFjN2xhblpOQkNpT0xDZ3hpbzU1K0tRVTREMTgyUjR3Z0s5QWhLSTVWcVczWVRvcnM4OW1PU1BZdkN0R3g5RVJuamlXQWdLN01ybzlMTU5FWmFsaVZlTnY5TWZMOTRHSW84OWVBeGM2eFZZQVhkRStKeHhqZlptSTFuMVBqWUtFSmkwQ00yOWVWSGVLajVGa253cmRYdkJleUlIUGhCSjRzRExZVndtdmJoeXhUV3I4ZlJkZDdmRGlnUlZ3WWVnbU5ZNHFDd3JVb0g5bmJlUUNEREZnZzBaQ3JJPQ==/attach/object/2786d7fc422911ba10726785c466964508854efe?">
            <a:extLst>
              <a:ext uri="{FF2B5EF4-FFF2-40B4-BE49-F238E27FC236}">
                <a16:creationId xmlns:a16="http://schemas.microsoft.com/office/drawing/2014/main" id="{42371D82-8430-4EDA-9362-66822DB1B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580"/>
          <a:stretch/>
        </p:blipFill>
        <p:spPr bwMode="auto">
          <a:xfrm>
            <a:off x="9521195" y="5212876"/>
            <a:ext cx="1697187" cy="1138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3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抽象数据类型</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en-US" sz="2400" b="1" dirty="0"/>
              <a:t>如</a:t>
            </a:r>
            <a:r>
              <a:rPr lang="zh-CN" altLang="en-US" sz="2400" dirty="0"/>
              <a:t>：</a:t>
            </a:r>
            <a:r>
              <a:rPr lang="zh-CN" altLang="zh-CN" sz="2400" dirty="0"/>
              <a:t>两个数的相加，可以是两个整数的相加，也可以是两个浮点数的相加</a:t>
            </a:r>
            <a:r>
              <a:rPr lang="zh-CN" altLang="en-US" sz="2400" dirty="0"/>
              <a:t>。这时需要针对两个不同的类型的数据元素定义并实现两个加法操作。</a:t>
            </a:r>
            <a:endParaRPr lang="en-US" altLang="zh-CN" sz="2400" dirty="0"/>
          </a:p>
          <a:p>
            <a:pPr algn="just">
              <a:lnSpc>
                <a:spcPct val="110000"/>
              </a:lnSpc>
            </a:pPr>
            <a:r>
              <a:rPr lang="zh-CN" altLang="zh-CN" sz="2400" b="1" dirty="0"/>
              <a:t>抽象数据类型</a:t>
            </a:r>
            <a:r>
              <a:rPr lang="zh-CN" altLang="en-US" sz="2400" dirty="0"/>
              <a:t>：</a:t>
            </a:r>
            <a:r>
              <a:rPr lang="zh-CN" altLang="zh-CN" sz="2400" dirty="0"/>
              <a:t>一个与数据元素及在数据元素之上的实现无关的数据类型，它们对使用者来说无需知道数据元素的类型，只需知道数据元素之间的</a:t>
            </a:r>
            <a:r>
              <a:rPr lang="zh-CN" altLang="zh-CN" sz="2400" dirty="0">
                <a:solidFill>
                  <a:srgbClr val="FF0000"/>
                </a:solidFill>
              </a:rPr>
              <a:t>逻辑关系</a:t>
            </a:r>
            <a:r>
              <a:rPr lang="zh-CN" altLang="zh-CN" sz="2400" dirty="0"/>
              <a:t>，也不用关心是怎么实现的</a:t>
            </a:r>
            <a:r>
              <a:rPr lang="zh-CN" altLang="en-US" sz="2400" dirty="0"/>
              <a:t>。</a:t>
            </a:r>
            <a:endParaRPr lang="en-US" altLang="zh-CN" sz="2400" dirty="0"/>
          </a:p>
          <a:p>
            <a:pPr algn="just">
              <a:lnSpc>
                <a:spcPct val="110000"/>
              </a:lnSpc>
            </a:pPr>
            <a:endParaRPr lang="zh-CN" altLang="zh-CN" sz="2400" dirty="0"/>
          </a:p>
        </p:txBody>
      </p:sp>
      <p:sp>
        <p:nvSpPr>
          <p:cNvPr id="14" name="任意多边形: 形状 13">
            <a:extLst>
              <a:ext uri="{FF2B5EF4-FFF2-40B4-BE49-F238E27FC236}">
                <a16:creationId xmlns:a16="http://schemas.microsoft.com/office/drawing/2014/main" id="{BB7B2CCE-99DF-4AF4-BEDA-188B38B189F1}"/>
              </a:ext>
            </a:extLst>
          </p:cNvPr>
          <p:cNvSpPr/>
          <p:nvPr/>
        </p:nvSpPr>
        <p:spPr>
          <a:xfrm>
            <a:off x="2833113" y="3648440"/>
            <a:ext cx="6525774" cy="25274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ADT 抽象数据类型名 {</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数据元素：&lt;数据元素的定义&gt;</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数据关系：&lt;数据关系的定义&gt;</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基本操作：&lt;基本操作的定义&gt;</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8947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抽象数据类型</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3" name="任意多边形: 形状 13">
                <a:extLst>
                  <a:ext uri="{FF2B5EF4-FFF2-40B4-BE49-F238E27FC236}">
                    <a16:creationId xmlns:a16="http://schemas.microsoft.com/office/drawing/2014/main" id="{33EA806B-AFB1-F29D-7A0E-96B2703C06C9}"/>
                  </a:ext>
                </a:extLst>
              </p:cNvPr>
              <p:cNvSpPr/>
              <p:nvPr/>
            </p:nvSpPr>
            <p:spPr>
              <a:xfrm>
                <a:off x="242313" y="1895840"/>
                <a:ext cx="4685287" cy="38953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ADT </a:t>
                </a:r>
                <a:r>
                  <a:rPr lang="en-US" altLang="zh-CN" sz="2400" dirty="0">
                    <a:latin typeface="微软雅黑" panose="020B0503020204020204" pitchFamily="34" charset="-122"/>
                    <a:ea typeface="微软雅黑" panose="020B0503020204020204" pitchFamily="34" charset="-122"/>
                  </a:rPr>
                  <a:t>Complex</a:t>
                </a:r>
                <a:r>
                  <a:rPr lang="zh-CN"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复数</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数据元素：</a:t>
                </a:r>
                <a:r>
                  <a:rPr lang="en-US" altLang="zh-CN" sz="2400" dirty="0">
                    <a:latin typeface="微软雅黑" panose="020B0503020204020204" pitchFamily="34" charset="-122"/>
                    <a:ea typeface="微软雅黑" panose="020B0503020204020204" pitchFamily="34" charset="-122"/>
                  </a:rPr>
                  <a:t>real,</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image</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实部、虚部</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数据关系：</a:t>
                </a:r>
                <a:r>
                  <a:rPr lang="en-US" altLang="zh-CN"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&lt;</a:t>
                </a:r>
                <a:r>
                  <a:rPr lang="en-US" altLang="zh-CN" sz="2400" dirty="0">
                    <a:latin typeface="微软雅黑" panose="020B0503020204020204" pitchFamily="34" charset="-122"/>
                    <a:ea typeface="微软雅黑" panose="020B0503020204020204" pitchFamily="34" charset="-122"/>
                  </a:rPr>
                  <a:t>real,</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image</a:t>
                </a:r>
                <a:r>
                  <a:rPr lang="zh-CN" altLang="zh-CN" sz="2400" dirty="0">
                    <a:latin typeface="微软雅黑" panose="020B0503020204020204" pitchFamily="34" charset="-122"/>
                    <a:ea typeface="微软雅黑" panose="020B0503020204020204" pitchFamily="34" charset="-122"/>
                  </a:rPr>
                  <a:t>&gt;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二元组</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基本操作：</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加法运算</a:t>
                </a:r>
                <a:endParaRPr lang="zh-CN" altLang="zh-CN" sz="24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a:t>
                </a:r>
              </a:p>
            </p:txBody>
          </p:sp>
        </mc:Choice>
        <mc:Fallback xmlns="">
          <p:sp>
            <p:nvSpPr>
              <p:cNvPr id="13" name="任意多边形: 形状 13">
                <a:extLst>
                  <a:ext uri="{FF2B5EF4-FFF2-40B4-BE49-F238E27FC236}">
                    <a16:creationId xmlns:a16="http://schemas.microsoft.com/office/drawing/2014/main" id="{33EA806B-AFB1-F29D-7A0E-96B2703C06C9}"/>
                  </a:ext>
                </a:extLst>
              </p:cNvPr>
              <p:cNvSpPr>
                <a:spLocks noRot="1" noChangeAspect="1" noMove="1" noResize="1" noEditPoints="1" noAdjustHandles="1" noChangeArrowheads="1" noChangeShapeType="1" noTextEdit="1"/>
              </p:cNvSpPr>
              <p:nvPr/>
            </p:nvSpPr>
            <p:spPr>
              <a:xfrm>
                <a:off x="242313" y="1895840"/>
                <a:ext cx="4685287" cy="38953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l="-539"/>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E3C44AC7-587E-E793-FE03-E45BEC34C869}"/>
              </a:ext>
            </a:extLst>
          </p:cNvPr>
          <p:cNvSpPr txBox="1"/>
          <p:nvPr/>
        </p:nvSpPr>
        <p:spPr>
          <a:xfrm>
            <a:off x="5130800" y="1377650"/>
            <a:ext cx="7264400" cy="5355312"/>
          </a:xfrm>
          <a:prstGeom prst="rect">
            <a:avLst/>
          </a:prstGeom>
          <a:noFill/>
        </p:spPr>
        <p:txBody>
          <a:bodyPr wrap="square" rtlCol="0">
            <a:spAutoFit/>
          </a:bodyPr>
          <a:lstStyle/>
          <a:p>
            <a:r>
              <a:rPr kumimoji="1" lang="zh-CN" altLang="en-US" dirty="0"/>
              <a:t>      </a:t>
            </a:r>
            <a:r>
              <a:rPr kumimoji="1" lang="en-US" altLang="zh-CN" dirty="0"/>
              <a:t>//</a:t>
            </a:r>
            <a:r>
              <a:rPr kumimoji="1" lang="zh-CN" altLang="en-US" dirty="0"/>
              <a:t> </a:t>
            </a:r>
            <a:r>
              <a:rPr kumimoji="1" lang="en-US" altLang="zh-CN" dirty="0"/>
              <a:t>C++</a:t>
            </a:r>
          </a:p>
          <a:p>
            <a:r>
              <a:rPr kumimoji="1" lang="en-US" altLang="zh-CN" dirty="0"/>
              <a:t>class</a:t>
            </a:r>
            <a:r>
              <a:rPr kumimoji="1" lang="zh-CN" altLang="en-US" dirty="0"/>
              <a:t> </a:t>
            </a:r>
            <a:r>
              <a:rPr kumimoji="1" lang="en-US" altLang="zh-CN" dirty="0"/>
              <a:t>Complex{</a:t>
            </a:r>
          </a:p>
          <a:p>
            <a:r>
              <a:rPr kumimoji="1" lang="zh-CN" altLang="en-US" dirty="0"/>
              <a:t>     </a:t>
            </a:r>
            <a:r>
              <a:rPr kumimoji="1" lang="en-US" altLang="zh-CN" dirty="0"/>
              <a:t>private:</a:t>
            </a:r>
          </a:p>
          <a:p>
            <a:r>
              <a:rPr kumimoji="1" lang="zh-CN" altLang="en-US" dirty="0"/>
              <a:t>          </a:t>
            </a:r>
            <a:r>
              <a:rPr kumimoji="1" lang="en-US" altLang="zh-CN" dirty="0"/>
              <a:t>float</a:t>
            </a:r>
            <a:r>
              <a:rPr kumimoji="1" lang="zh-CN" altLang="en-US" dirty="0"/>
              <a:t> </a:t>
            </a:r>
            <a:r>
              <a:rPr kumimoji="1" lang="en-US" altLang="zh-CN" dirty="0"/>
              <a:t>real,</a:t>
            </a:r>
            <a:r>
              <a:rPr kumimoji="1" lang="zh-CN" altLang="en-US" dirty="0"/>
              <a:t> </a:t>
            </a:r>
            <a:r>
              <a:rPr kumimoji="1" lang="en-US" altLang="zh-CN" dirty="0"/>
              <a:t>image;</a:t>
            </a:r>
          </a:p>
          <a:p>
            <a:endParaRPr kumimoji="1" lang="en-US" altLang="zh-CN" dirty="0"/>
          </a:p>
          <a:p>
            <a:r>
              <a:rPr kumimoji="1" lang="zh-CN" altLang="en-US" dirty="0"/>
              <a:t>     </a:t>
            </a:r>
            <a:r>
              <a:rPr kumimoji="1" lang="en-US" altLang="zh-CN" dirty="0"/>
              <a:t>public:</a:t>
            </a:r>
          </a:p>
          <a:p>
            <a:r>
              <a:rPr kumimoji="1" lang="zh-CN" altLang="en-US" dirty="0"/>
              <a:t>          </a:t>
            </a:r>
            <a:r>
              <a:rPr kumimoji="1" lang="en-US" altLang="zh-CN" dirty="0"/>
              <a:t>Complex(float</a:t>
            </a:r>
            <a:r>
              <a:rPr kumimoji="1" lang="zh-CN" altLang="en-US" dirty="0"/>
              <a:t> </a:t>
            </a:r>
            <a:r>
              <a:rPr kumimoji="1" lang="en-US" altLang="zh-CN" dirty="0"/>
              <a:t>r=0,</a:t>
            </a:r>
            <a:r>
              <a:rPr kumimoji="1" lang="zh-CN" altLang="en-US" dirty="0"/>
              <a:t> </a:t>
            </a:r>
            <a:r>
              <a:rPr kumimoji="1" lang="en-US" altLang="zh-CN" dirty="0"/>
              <a:t>float</a:t>
            </a:r>
            <a:r>
              <a:rPr kumimoji="1" lang="zh-CN" altLang="en-US" dirty="0"/>
              <a:t> </a:t>
            </a:r>
            <a:r>
              <a:rPr kumimoji="1" lang="en-US" altLang="zh-CN" dirty="0" err="1"/>
              <a:t>i</a:t>
            </a:r>
            <a:r>
              <a:rPr kumimoji="1" lang="en-US" altLang="zh-CN" dirty="0"/>
              <a:t>=0)</a:t>
            </a:r>
            <a:r>
              <a:rPr kumimoji="1" lang="zh-CN" altLang="en-US" dirty="0"/>
              <a:t> </a:t>
            </a:r>
            <a:r>
              <a:rPr kumimoji="1" lang="en-US" altLang="zh-CN" dirty="0"/>
              <a:t>{</a:t>
            </a:r>
          </a:p>
          <a:p>
            <a:r>
              <a:rPr kumimoji="1" lang="zh-CN" altLang="en-US" dirty="0"/>
              <a:t>               </a:t>
            </a:r>
            <a:r>
              <a:rPr kumimoji="1" lang="en-US" altLang="zh-CN" dirty="0"/>
              <a:t>real</a:t>
            </a:r>
            <a:r>
              <a:rPr kumimoji="1" lang="zh-CN" altLang="en-US" dirty="0"/>
              <a:t> </a:t>
            </a:r>
            <a:r>
              <a:rPr kumimoji="1" lang="en-US" altLang="zh-CN" dirty="0"/>
              <a:t>=</a:t>
            </a:r>
            <a:r>
              <a:rPr kumimoji="1" lang="zh-CN" altLang="en-US" dirty="0"/>
              <a:t> </a:t>
            </a:r>
            <a:r>
              <a:rPr kumimoji="1" lang="en-US" altLang="zh-CN" dirty="0"/>
              <a:t>r,</a:t>
            </a:r>
            <a:r>
              <a:rPr kumimoji="1" lang="zh-CN" altLang="en-US" dirty="0"/>
              <a:t> </a:t>
            </a:r>
            <a:r>
              <a:rPr kumimoji="1" lang="en-US" altLang="zh-CN" dirty="0"/>
              <a:t>image</a:t>
            </a:r>
            <a:r>
              <a:rPr kumimoji="1" lang="zh-CN" altLang="en-US" dirty="0"/>
              <a:t> </a:t>
            </a:r>
            <a:r>
              <a:rPr kumimoji="1" lang="en-US" altLang="zh-CN" dirty="0"/>
              <a:t>=</a:t>
            </a:r>
            <a:r>
              <a:rPr kumimoji="1" lang="zh-CN" altLang="en-US" dirty="0"/>
              <a:t> </a:t>
            </a:r>
            <a:r>
              <a:rPr kumimoji="1" lang="en-US" altLang="zh-CN" dirty="0" err="1"/>
              <a:t>i</a:t>
            </a:r>
            <a:r>
              <a:rPr kumimoji="1" lang="en-US" altLang="zh-CN" dirty="0"/>
              <a:t>;</a:t>
            </a:r>
          </a:p>
          <a:p>
            <a:r>
              <a:rPr kumimoji="1" lang="zh-CN" altLang="en-US" dirty="0"/>
              <a:t>          </a:t>
            </a:r>
            <a:r>
              <a:rPr kumimoji="1" lang="en-US" altLang="zh-CN" dirty="0"/>
              <a:t>}</a:t>
            </a:r>
            <a:r>
              <a:rPr kumimoji="1" lang="zh-CN" altLang="en-US" dirty="0"/>
              <a:t> </a:t>
            </a:r>
            <a:r>
              <a:rPr kumimoji="1" lang="en-US" altLang="zh-CN" dirty="0"/>
              <a:t>//constructor</a:t>
            </a:r>
          </a:p>
          <a:p>
            <a:r>
              <a:rPr kumimoji="1" lang="zh-CN" altLang="en-US" dirty="0"/>
              <a:t>          </a:t>
            </a:r>
            <a:r>
              <a:rPr kumimoji="1" lang="en-US" altLang="zh-CN" dirty="0"/>
              <a:t>…</a:t>
            </a:r>
          </a:p>
          <a:p>
            <a:r>
              <a:rPr kumimoji="1" lang="zh-CN" altLang="en-US" dirty="0"/>
              <a:t>          </a:t>
            </a:r>
            <a:endParaRPr kumimoji="1" lang="en-US" altLang="zh-CN" dirty="0"/>
          </a:p>
          <a:p>
            <a:r>
              <a:rPr kumimoji="1" lang="en-US" altLang="zh-CN" dirty="0"/>
              <a:t>          </a:t>
            </a:r>
            <a:r>
              <a:rPr kumimoji="1" lang="en-US" altLang="zh-CN" dirty="0">
                <a:solidFill>
                  <a:srgbClr val="0070C0"/>
                </a:solidFill>
              </a:rPr>
              <a:t>friend Complex</a:t>
            </a:r>
            <a:r>
              <a:rPr kumimoji="1" lang="zh-CN" altLang="en-US" dirty="0">
                <a:solidFill>
                  <a:srgbClr val="0070C0"/>
                </a:solidFill>
              </a:rPr>
              <a:t> </a:t>
            </a:r>
            <a:r>
              <a:rPr kumimoji="1" lang="en-US" altLang="zh-CN" dirty="0">
                <a:solidFill>
                  <a:srgbClr val="0070C0"/>
                </a:solidFill>
              </a:rPr>
              <a:t>operator+(const Complex&amp; a, const</a:t>
            </a:r>
            <a:r>
              <a:rPr kumimoji="1" lang="zh-CN" altLang="en-US" dirty="0">
                <a:solidFill>
                  <a:srgbClr val="0070C0"/>
                </a:solidFill>
              </a:rPr>
              <a:t> </a:t>
            </a:r>
            <a:r>
              <a:rPr kumimoji="1" lang="en-US" altLang="zh-CN" dirty="0">
                <a:solidFill>
                  <a:srgbClr val="0070C0"/>
                </a:solidFill>
              </a:rPr>
              <a:t>Complex&amp;</a:t>
            </a:r>
            <a:r>
              <a:rPr kumimoji="1" lang="zh-CN" altLang="en-US" dirty="0">
                <a:solidFill>
                  <a:srgbClr val="0070C0"/>
                </a:solidFill>
              </a:rPr>
              <a:t> </a:t>
            </a:r>
            <a:r>
              <a:rPr kumimoji="1" lang="en-US" altLang="zh-CN" dirty="0">
                <a:solidFill>
                  <a:srgbClr val="0070C0"/>
                </a:solidFill>
              </a:rPr>
              <a:t>b)</a:t>
            </a:r>
            <a:r>
              <a:rPr kumimoji="1" lang="zh-CN" altLang="en-US" dirty="0">
                <a:solidFill>
                  <a:srgbClr val="0070C0"/>
                </a:solidFill>
              </a:rPr>
              <a:t> </a:t>
            </a:r>
            <a:r>
              <a:rPr kumimoji="1" lang="en-US" altLang="zh-CN" dirty="0">
                <a:solidFill>
                  <a:srgbClr val="0070C0"/>
                </a:solidFill>
              </a:rPr>
              <a:t>; </a:t>
            </a:r>
          </a:p>
          <a:p>
            <a:r>
              <a:rPr kumimoji="1" lang="zh-CN" altLang="en-US" dirty="0"/>
              <a:t>                             </a:t>
            </a:r>
            <a:r>
              <a:rPr kumimoji="1" lang="en-US" altLang="zh-CN" dirty="0"/>
              <a:t>//</a:t>
            </a:r>
            <a:r>
              <a:rPr kumimoji="1" lang="zh-CN" altLang="en-US" dirty="0"/>
              <a:t>友元函数重载</a:t>
            </a:r>
            <a:endParaRPr kumimoji="1" lang="en-US" altLang="zh-CN" dirty="0"/>
          </a:p>
          <a:p>
            <a:r>
              <a:rPr kumimoji="1" lang="en-US" altLang="zh-CN" dirty="0"/>
              <a:t>};</a:t>
            </a:r>
          </a:p>
          <a:p>
            <a:endParaRPr kumimoji="1" lang="en-US" altLang="zh-CN" dirty="0"/>
          </a:p>
          <a:p>
            <a:r>
              <a:rPr kumimoji="1" lang="en-US" altLang="zh-CN" dirty="0"/>
              <a:t>Complex</a:t>
            </a:r>
            <a:r>
              <a:rPr kumimoji="1" lang="zh-CN" altLang="en-US" dirty="0"/>
              <a:t> </a:t>
            </a:r>
            <a:r>
              <a:rPr kumimoji="1" lang="en-US" altLang="zh-CN" dirty="0"/>
              <a:t>operator+(const Complex&amp; a, const</a:t>
            </a:r>
            <a:r>
              <a:rPr kumimoji="1" lang="zh-CN" altLang="en-US" dirty="0"/>
              <a:t> </a:t>
            </a:r>
            <a:r>
              <a:rPr kumimoji="1" lang="en-US" altLang="zh-CN" dirty="0"/>
              <a:t>Complex&amp;</a:t>
            </a:r>
            <a:r>
              <a:rPr kumimoji="1" lang="zh-CN" altLang="en-US" dirty="0"/>
              <a:t> </a:t>
            </a:r>
            <a:r>
              <a:rPr kumimoji="1" lang="en-US" altLang="zh-CN" dirty="0"/>
              <a:t>b)</a:t>
            </a:r>
            <a:r>
              <a:rPr kumimoji="1" lang="zh-CN" altLang="en-US" dirty="0"/>
              <a:t> </a:t>
            </a:r>
            <a:r>
              <a:rPr kumimoji="1" lang="en-US" altLang="zh-CN" dirty="0"/>
              <a:t>{</a:t>
            </a:r>
          </a:p>
          <a:p>
            <a:r>
              <a:rPr kumimoji="1" lang="zh-CN" altLang="en-US" dirty="0"/>
              <a:t>     </a:t>
            </a:r>
            <a:r>
              <a:rPr kumimoji="1" lang="en-US" altLang="zh-CN" dirty="0"/>
              <a:t>return</a:t>
            </a:r>
            <a:r>
              <a:rPr kumimoji="1" lang="zh-CN" altLang="en-US" dirty="0"/>
              <a:t> </a:t>
            </a:r>
            <a:r>
              <a:rPr kumimoji="1" lang="en-US" altLang="zh-CN" dirty="0"/>
              <a:t>Complex(</a:t>
            </a:r>
            <a:r>
              <a:rPr kumimoji="1" lang="en-US" altLang="zh-CN" dirty="0" err="1"/>
              <a:t>a.real+b.real</a:t>
            </a:r>
            <a:r>
              <a:rPr kumimoji="1" lang="en-US" altLang="zh-CN" dirty="0"/>
              <a:t>,</a:t>
            </a:r>
            <a:r>
              <a:rPr kumimoji="1" lang="zh-CN" altLang="en-US" dirty="0"/>
              <a:t> </a:t>
            </a:r>
            <a:r>
              <a:rPr kumimoji="1" lang="en-US" altLang="zh-CN" dirty="0" err="1"/>
              <a:t>a.image+b.image</a:t>
            </a:r>
            <a:r>
              <a:rPr kumimoji="1" lang="en-US" altLang="zh-CN" dirty="0"/>
              <a:t>);</a:t>
            </a:r>
          </a:p>
          <a:p>
            <a:r>
              <a:rPr kumimoji="1" lang="en-US" altLang="zh-CN" dirty="0"/>
              <a:t>}</a:t>
            </a:r>
          </a:p>
          <a:p>
            <a:endParaRPr kumimoji="1" lang="zh-CN" altLang="en-US" dirty="0"/>
          </a:p>
        </p:txBody>
      </p:sp>
    </p:spTree>
    <p:extLst>
      <p:ext uri="{BB962C8B-B14F-4D97-AF65-F5344CB8AC3E}">
        <p14:creationId xmlns:p14="http://schemas.microsoft.com/office/powerpoint/2010/main" val="16395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数据的存储结构</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106865"/>
          </a:xfrm>
        </p:spPr>
        <p:txBody>
          <a:bodyPr>
            <a:normAutofit/>
          </a:bodyPr>
          <a:lstStyle/>
          <a:p>
            <a:pPr>
              <a:lnSpc>
                <a:spcPct val="110000"/>
              </a:lnSpc>
            </a:pPr>
            <a:r>
              <a:rPr lang="zh-CN" altLang="zh-CN" sz="2400" b="1" dirty="0"/>
              <a:t>数据的存储结构</a:t>
            </a:r>
            <a:r>
              <a:rPr lang="zh-CN" altLang="en-US" sz="2400" dirty="0"/>
              <a:t>（即</a:t>
            </a:r>
            <a:r>
              <a:rPr lang="zh-CN" altLang="zh-CN" sz="2400" b="1" dirty="0"/>
              <a:t>数据的物理结构</a:t>
            </a:r>
            <a:r>
              <a:rPr lang="zh-CN" altLang="en-US" sz="2400" dirty="0"/>
              <a:t>）：</a:t>
            </a:r>
            <a:r>
              <a:rPr lang="zh-CN" altLang="zh-CN" sz="2400" dirty="0"/>
              <a:t>数据的逻辑结构在计算机内的存储方式</a:t>
            </a:r>
            <a:r>
              <a:rPr lang="zh-CN" altLang="en-US" sz="2400" dirty="0"/>
              <a:t>。</a:t>
            </a:r>
            <a:endParaRPr lang="zh-CN" altLang="zh-CN" sz="2400" dirty="0"/>
          </a:p>
        </p:txBody>
      </p:sp>
      <p:sp>
        <p:nvSpPr>
          <p:cNvPr id="12" name="内容占位符 4">
            <a:extLst>
              <a:ext uri="{FF2B5EF4-FFF2-40B4-BE49-F238E27FC236}">
                <a16:creationId xmlns:a16="http://schemas.microsoft.com/office/drawing/2014/main" id="{829074D7-63E3-467A-A2C7-43A0E216DBFA}"/>
              </a:ext>
            </a:extLst>
          </p:cNvPr>
          <p:cNvSpPr txBox="1">
            <a:spLocks/>
          </p:cNvSpPr>
          <p:nvPr/>
        </p:nvSpPr>
        <p:spPr>
          <a:xfrm>
            <a:off x="585922" y="1809708"/>
            <a:ext cx="8188801" cy="45735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顺序存储</a:t>
            </a:r>
            <a:r>
              <a:rPr lang="zh-CN" altLang="en-US" sz="2400" dirty="0"/>
              <a:t>：</a:t>
            </a:r>
            <a:r>
              <a:rPr lang="zh-CN" altLang="zh-CN" sz="2400" dirty="0"/>
              <a:t>将所有的数据元素存放在一段连续的存储空间中，数据元素的存储位置反应了它们之间的逻辑关系</a:t>
            </a:r>
            <a:r>
              <a:rPr lang="zh-CN" altLang="en-US" sz="2400" dirty="0"/>
              <a:t>（即位次）</a:t>
            </a:r>
            <a:endParaRPr lang="en-US" altLang="zh-CN" sz="2400" dirty="0"/>
          </a:p>
          <a:p>
            <a:pPr algn="just">
              <a:lnSpc>
                <a:spcPct val="110000"/>
              </a:lnSpc>
            </a:pPr>
            <a:r>
              <a:rPr lang="zh-CN" altLang="en-US" sz="2400" b="1" dirty="0"/>
              <a:t>链式存储</a:t>
            </a:r>
            <a:r>
              <a:rPr lang="zh-CN" altLang="en-US" sz="2400" dirty="0"/>
              <a:t>：</a:t>
            </a:r>
            <a:r>
              <a:rPr lang="zh-CN" altLang="zh-CN" sz="2400" dirty="0"/>
              <a:t>逻辑上相邻的数据元素不需要在物理位置上也相邻，也就是说数据元素的存储位置可以是任意的</a:t>
            </a:r>
            <a:endParaRPr lang="en-US" altLang="zh-CN" sz="2400" dirty="0"/>
          </a:p>
          <a:p>
            <a:pPr algn="just">
              <a:lnSpc>
                <a:spcPct val="110000"/>
              </a:lnSpc>
            </a:pPr>
            <a:r>
              <a:rPr lang="zh-CN" altLang="en-US" sz="2400" b="1" dirty="0"/>
              <a:t>索引存储</a:t>
            </a:r>
            <a:r>
              <a:rPr lang="zh-CN" altLang="en-US" sz="2400" dirty="0"/>
              <a:t>：</a:t>
            </a:r>
            <a:r>
              <a:rPr lang="zh-CN" altLang="zh-CN" sz="2400" dirty="0"/>
              <a:t>在存储数据元素的同时还增加了一个索引表。索引表中的每一项包括关键字和地址，关键字是能够唯一标识一个数据元素的数据项，地址是指向数据元素的存储地址</a:t>
            </a:r>
            <a:endParaRPr lang="en-US" altLang="zh-CN" sz="2400" dirty="0"/>
          </a:p>
          <a:p>
            <a:pPr algn="just">
              <a:lnSpc>
                <a:spcPct val="110000"/>
              </a:lnSpc>
            </a:pPr>
            <a:r>
              <a:rPr lang="zh-CN" altLang="en-US" sz="2400" b="1" dirty="0"/>
              <a:t>散列存储</a:t>
            </a:r>
            <a:r>
              <a:rPr lang="zh-CN" altLang="en-US" sz="2400" dirty="0"/>
              <a:t>（即</a:t>
            </a:r>
            <a:r>
              <a:rPr lang="zh-CN" altLang="en-US" sz="2400" b="1" dirty="0"/>
              <a:t>哈希存储</a:t>
            </a:r>
            <a:r>
              <a:rPr lang="zh-CN" altLang="en-US" sz="2400" dirty="0"/>
              <a:t>）：</a:t>
            </a:r>
            <a:r>
              <a:rPr lang="zh-CN" altLang="zh-CN" sz="2400" dirty="0"/>
              <a:t>将数据元素存储在一个连续区域，每一个数据元素的具体存储位置是根据其关键字的值，并通过散列（哈希）函数直接计算出来的</a:t>
            </a:r>
          </a:p>
        </p:txBody>
      </p:sp>
      <p:pic>
        <p:nvPicPr>
          <p:cNvPr id="15" name="图片 14">
            <a:extLst>
              <a:ext uri="{FF2B5EF4-FFF2-40B4-BE49-F238E27FC236}">
                <a16:creationId xmlns:a16="http://schemas.microsoft.com/office/drawing/2014/main" id="{0A46B3A3-5D3C-4DFC-81F7-84A503AF0991}"/>
              </a:ext>
            </a:extLst>
          </p:cNvPr>
          <p:cNvPicPr>
            <a:picLocks noChangeAspect="1"/>
          </p:cNvPicPr>
          <p:nvPr/>
        </p:nvPicPr>
        <p:blipFill rotWithShape="1">
          <a:blip r:embed="rId2"/>
          <a:srcRect l="17265" t="40000" r="16582" b="39872"/>
          <a:stretch/>
        </p:blipFill>
        <p:spPr>
          <a:xfrm>
            <a:off x="9028533" y="2790141"/>
            <a:ext cx="2441080" cy="794082"/>
          </a:xfrm>
          <a:prstGeom prst="rect">
            <a:avLst/>
          </a:prstGeom>
        </p:spPr>
      </p:pic>
      <p:pic>
        <p:nvPicPr>
          <p:cNvPr id="20" name="图片 19">
            <a:extLst>
              <a:ext uri="{FF2B5EF4-FFF2-40B4-BE49-F238E27FC236}">
                <a16:creationId xmlns:a16="http://schemas.microsoft.com/office/drawing/2014/main" id="{6EA57D1F-431A-4E59-800A-2D0CC990248B}"/>
              </a:ext>
            </a:extLst>
          </p:cNvPr>
          <p:cNvPicPr>
            <a:picLocks noChangeAspect="1"/>
          </p:cNvPicPr>
          <p:nvPr/>
        </p:nvPicPr>
        <p:blipFill rotWithShape="1">
          <a:blip r:embed="rId3"/>
          <a:srcRect l="1055" t="26773" b="11923"/>
          <a:stretch/>
        </p:blipFill>
        <p:spPr>
          <a:xfrm>
            <a:off x="9055701" y="3709340"/>
            <a:ext cx="2384360" cy="1124105"/>
          </a:xfrm>
          <a:prstGeom prst="rect">
            <a:avLst/>
          </a:prstGeom>
        </p:spPr>
      </p:pic>
      <p:sp>
        <p:nvSpPr>
          <p:cNvPr id="21" name="矩形 20">
            <a:extLst>
              <a:ext uri="{FF2B5EF4-FFF2-40B4-BE49-F238E27FC236}">
                <a16:creationId xmlns:a16="http://schemas.microsoft.com/office/drawing/2014/main" id="{BF91863E-DC5B-4066-9672-4A9555790AC8}"/>
              </a:ext>
            </a:extLst>
          </p:cNvPr>
          <p:cNvSpPr/>
          <p:nvPr/>
        </p:nvSpPr>
        <p:spPr>
          <a:xfrm>
            <a:off x="11499566" y="188831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座位</a:t>
            </a:r>
          </a:p>
        </p:txBody>
      </p:sp>
      <p:sp>
        <p:nvSpPr>
          <p:cNvPr id="22" name="矩形 21">
            <a:extLst>
              <a:ext uri="{FF2B5EF4-FFF2-40B4-BE49-F238E27FC236}">
                <a16:creationId xmlns:a16="http://schemas.microsoft.com/office/drawing/2014/main" id="{E5E11CCA-40AB-4169-B205-E3FB231E21DD}"/>
              </a:ext>
            </a:extLst>
          </p:cNvPr>
          <p:cNvSpPr/>
          <p:nvPr/>
        </p:nvSpPr>
        <p:spPr>
          <a:xfrm>
            <a:off x="11499566" y="2889204"/>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列车</a:t>
            </a:r>
          </a:p>
        </p:txBody>
      </p:sp>
      <p:sp>
        <p:nvSpPr>
          <p:cNvPr id="23" name="矩形 22">
            <a:extLst>
              <a:ext uri="{FF2B5EF4-FFF2-40B4-BE49-F238E27FC236}">
                <a16:creationId xmlns:a16="http://schemas.microsoft.com/office/drawing/2014/main" id="{70D3CD7B-EEC9-4946-B04F-99E46ED1A24E}"/>
              </a:ext>
            </a:extLst>
          </p:cNvPr>
          <p:cNvSpPr/>
          <p:nvPr/>
        </p:nvSpPr>
        <p:spPr>
          <a:xfrm>
            <a:off x="11499566" y="4020982"/>
            <a:ext cx="323166"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目录</a:t>
            </a:r>
          </a:p>
        </p:txBody>
      </p:sp>
      <p:sp>
        <p:nvSpPr>
          <p:cNvPr id="31" name="矩形 30">
            <a:extLst>
              <a:ext uri="{FF2B5EF4-FFF2-40B4-BE49-F238E27FC236}">
                <a16:creationId xmlns:a16="http://schemas.microsoft.com/office/drawing/2014/main" id="{5B233256-0100-43DC-A0B9-60A65EFE8510}"/>
              </a:ext>
            </a:extLst>
          </p:cNvPr>
          <p:cNvSpPr/>
          <p:nvPr/>
        </p:nvSpPr>
        <p:spPr>
          <a:xfrm>
            <a:off x="11499566" y="5036465"/>
            <a:ext cx="323166"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邮政编码</a:t>
            </a:r>
          </a:p>
        </p:txBody>
      </p:sp>
      <p:grpSp>
        <p:nvGrpSpPr>
          <p:cNvPr id="6" name="组合 5">
            <a:extLst>
              <a:ext uri="{FF2B5EF4-FFF2-40B4-BE49-F238E27FC236}">
                <a16:creationId xmlns:a16="http://schemas.microsoft.com/office/drawing/2014/main" id="{C13A178C-69BF-4503-B313-2469231EE77C}"/>
              </a:ext>
            </a:extLst>
          </p:cNvPr>
          <p:cNvGrpSpPr/>
          <p:nvPr/>
        </p:nvGrpSpPr>
        <p:grpSpPr>
          <a:xfrm>
            <a:off x="8925466" y="4990914"/>
            <a:ext cx="2468194" cy="1298276"/>
            <a:chOff x="8803546" y="4990914"/>
            <a:chExt cx="2638838" cy="1298276"/>
          </a:xfrm>
        </p:grpSpPr>
        <p:sp>
          <p:nvSpPr>
            <p:cNvPr id="25" name="矩形: 圆角 24">
              <a:extLst>
                <a:ext uri="{FF2B5EF4-FFF2-40B4-BE49-F238E27FC236}">
                  <a16:creationId xmlns:a16="http://schemas.microsoft.com/office/drawing/2014/main" id="{A5A3E10B-B477-4F93-9E18-C628C8B4322B}"/>
                </a:ext>
              </a:extLst>
            </p:cNvPr>
            <p:cNvSpPr/>
            <p:nvPr/>
          </p:nvSpPr>
          <p:spPr>
            <a:xfrm>
              <a:off x="8933781"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6" name="矩形: 圆角 25">
              <a:extLst>
                <a:ext uri="{FF2B5EF4-FFF2-40B4-BE49-F238E27FC236}">
                  <a16:creationId xmlns:a16="http://schemas.microsoft.com/office/drawing/2014/main" id="{14FB6084-512B-41AC-9B99-150CF5814501}"/>
                </a:ext>
              </a:extLst>
            </p:cNvPr>
            <p:cNvSpPr/>
            <p:nvPr/>
          </p:nvSpPr>
          <p:spPr>
            <a:xfrm>
              <a:off x="9369250"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7" name="矩形: 圆角 26">
              <a:extLst>
                <a:ext uri="{FF2B5EF4-FFF2-40B4-BE49-F238E27FC236}">
                  <a16:creationId xmlns:a16="http://schemas.microsoft.com/office/drawing/2014/main" id="{DE2B9574-56ED-4B36-B296-EA15CD992CDC}"/>
                </a:ext>
              </a:extLst>
            </p:cNvPr>
            <p:cNvSpPr/>
            <p:nvPr/>
          </p:nvSpPr>
          <p:spPr>
            <a:xfrm>
              <a:off x="9804719"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28" name="矩形: 圆角 27">
              <a:extLst>
                <a:ext uri="{FF2B5EF4-FFF2-40B4-BE49-F238E27FC236}">
                  <a16:creationId xmlns:a16="http://schemas.microsoft.com/office/drawing/2014/main" id="{9B832572-CD9E-427A-A323-A784829332CF}"/>
                </a:ext>
              </a:extLst>
            </p:cNvPr>
            <p:cNvSpPr/>
            <p:nvPr/>
          </p:nvSpPr>
          <p:spPr>
            <a:xfrm>
              <a:off x="10240188"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a:t>
              </a:r>
              <a:endParaRPr lang="zh-CN" altLang="en-US" sz="2000" dirty="0"/>
            </a:p>
          </p:txBody>
        </p:sp>
        <p:sp>
          <p:nvSpPr>
            <p:cNvPr id="29" name="矩形: 圆角 28">
              <a:extLst>
                <a:ext uri="{FF2B5EF4-FFF2-40B4-BE49-F238E27FC236}">
                  <a16:creationId xmlns:a16="http://schemas.microsoft.com/office/drawing/2014/main" id="{0C46EC2C-CD73-45FD-B0B8-D50DF1C9291B}"/>
                </a:ext>
              </a:extLst>
            </p:cNvPr>
            <p:cNvSpPr/>
            <p:nvPr/>
          </p:nvSpPr>
          <p:spPr>
            <a:xfrm>
              <a:off x="10672807"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a:t>
              </a:r>
              <a:endParaRPr lang="zh-CN" altLang="en-US" sz="2000" dirty="0"/>
            </a:p>
          </p:txBody>
        </p:sp>
        <p:sp>
          <p:nvSpPr>
            <p:cNvPr id="30" name="矩形: 圆角 29">
              <a:extLst>
                <a:ext uri="{FF2B5EF4-FFF2-40B4-BE49-F238E27FC236}">
                  <a16:creationId xmlns:a16="http://schemas.microsoft.com/office/drawing/2014/main" id="{3FF52AA8-B461-43C7-B4AA-E81D6058E2B6}"/>
                </a:ext>
              </a:extLst>
            </p:cNvPr>
            <p:cNvSpPr/>
            <p:nvPr/>
          </p:nvSpPr>
          <p:spPr>
            <a:xfrm>
              <a:off x="11108276" y="5484935"/>
              <a:ext cx="334108" cy="422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a:t>
              </a:r>
              <a:endParaRPr lang="zh-CN" altLang="en-US" sz="2000" dirty="0"/>
            </a:p>
          </p:txBody>
        </p:sp>
        <p:sp>
          <p:nvSpPr>
            <p:cNvPr id="32" name="左大括号 31">
              <a:extLst>
                <a:ext uri="{FF2B5EF4-FFF2-40B4-BE49-F238E27FC236}">
                  <a16:creationId xmlns:a16="http://schemas.microsoft.com/office/drawing/2014/main" id="{2310A9C8-57A3-4660-85FF-EA292FB72A5C}"/>
                </a:ext>
              </a:extLst>
            </p:cNvPr>
            <p:cNvSpPr/>
            <p:nvPr/>
          </p:nvSpPr>
          <p:spPr>
            <a:xfrm rot="5400000" flipV="1">
              <a:off x="9239276" y="5134908"/>
              <a:ext cx="144793" cy="575776"/>
            </a:xfrm>
            <a:prstGeom prst="leftBrace">
              <a:avLst>
                <a:gd name="adj1" fmla="val 38847"/>
                <a:gd name="adj2" fmla="val 48684"/>
              </a:avLst>
            </a:prstGeom>
            <a:ln w="19050">
              <a:solidFill>
                <a:srgbClr val="51A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E1C1452-25FA-45E7-A7C5-8735C266FB6D}"/>
                </a:ext>
              </a:extLst>
            </p:cNvPr>
            <p:cNvSpPr/>
            <p:nvPr/>
          </p:nvSpPr>
          <p:spPr>
            <a:xfrm>
              <a:off x="8803546" y="4990914"/>
              <a:ext cx="1018227"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城市：上海</a:t>
              </a:r>
            </a:p>
          </p:txBody>
        </p:sp>
        <p:sp>
          <p:nvSpPr>
            <p:cNvPr id="34" name="矩形 33">
              <a:extLst>
                <a:ext uri="{FF2B5EF4-FFF2-40B4-BE49-F238E27FC236}">
                  <a16:creationId xmlns:a16="http://schemas.microsoft.com/office/drawing/2014/main" id="{EC7B8361-A22F-4BDE-A4DD-A64C567BEF8F}"/>
                </a:ext>
              </a:extLst>
            </p:cNvPr>
            <p:cNvSpPr/>
            <p:nvPr/>
          </p:nvSpPr>
          <p:spPr>
            <a:xfrm>
              <a:off x="9255320" y="5996802"/>
              <a:ext cx="1851789" cy="292388"/>
            </a:xfrm>
            <a:prstGeom prst="rect">
              <a:avLst/>
            </a:prstGeom>
          </p:spPr>
          <p:txBody>
            <a:bodyPr wrap="none">
              <a:spAutoFit/>
            </a:bodyPr>
            <a:lstStyle/>
            <a:p>
              <a:pPr algn="ctr"/>
              <a:r>
                <a:rPr lang="zh-CN" altLang="en-US" sz="1300" dirty="0">
                  <a:latin typeface="微软雅黑" panose="020B0503020204020204" pitchFamily="34" charset="-122"/>
                  <a:ea typeface="微软雅黑" panose="020B0503020204020204" pitchFamily="34" charset="-122"/>
                </a:rPr>
                <a:t>上海交通大学闵行校区</a:t>
              </a:r>
            </a:p>
          </p:txBody>
        </p:sp>
      </p:grpSp>
      <p:grpSp>
        <p:nvGrpSpPr>
          <p:cNvPr id="11" name="组合 10">
            <a:extLst>
              <a:ext uri="{FF2B5EF4-FFF2-40B4-BE49-F238E27FC236}">
                <a16:creationId xmlns:a16="http://schemas.microsoft.com/office/drawing/2014/main" id="{CF26782A-82EC-4846-BCDE-3EA5D0487002}"/>
              </a:ext>
            </a:extLst>
          </p:cNvPr>
          <p:cNvGrpSpPr/>
          <p:nvPr/>
        </p:nvGrpSpPr>
        <p:grpSpPr>
          <a:xfrm>
            <a:off x="9028533" y="1818499"/>
            <a:ext cx="2441080" cy="872901"/>
            <a:chOff x="3284054" y="290283"/>
            <a:chExt cx="2742708" cy="1062760"/>
          </a:xfrm>
        </p:grpSpPr>
        <p:pic>
          <p:nvPicPr>
            <p:cNvPr id="8" name="图片 7">
              <a:extLst>
                <a:ext uri="{FF2B5EF4-FFF2-40B4-BE49-F238E27FC236}">
                  <a16:creationId xmlns:a16="http://schemas.microsoft.com/office/drawing/2014/main" id="{4D4A209D-9433-4D88-9150-275642EE4E66}"/>
                </a:ext>
              </a:extLst>
            </p:cNvPr>
            <p:cNvPicPr>
              <a:picLocks noChangeAspect="1"/>
            </p:cNvPicPr>
            <p:nvPr/>
          </p:nvPicPr>
          <p:blipFill rotWithShape="1">
            <a:blip r:embed="rId4"/>
            <a:srcRect t="24586" b="27683"/>
            <a:stretch/>
          </p:blipFill>
          <p:spPr>
            <a:xfrm>
              <a:off x="3342673" y="583337"/>
              <a:ext cx="2675299" cy="475873"/>
            </a:xfrm>
            <a:prstGeom prst="rect">
              <a:avLst/>
            </a:prstGeom>
          </p:spPr>
        </p:pic>
        <p:pic>
          <p:nvPicPr>
            <p:cNvPr id="10" name="图片 9">
              <a:extLst>
                <a:ext uri="{FF2B5EF4-FFF2-40B4-BE49-F238E27FC236}">
                  <a16:creationId xmlns:a16="http://schemas.microsoft.com/office/drawing/2014/main" id="{4DCA4DBC-B0A2-4CB9-9AFF-F9C512EBEBF6}"/>
                </a:ext>
              </a:extLst>
            </p:cNvPr>
            <p:cNvPicPr>
              <a:picLocks noChangeAspect="1"/>
            </p:cNvPicPr>
            <p:nvPr/>
          </p:nvPicPr>
          <p:blipFill rotWithShape="1">
            <a:blip r:embed="rId4"/>
            <a:srcRect b="78407"/>
            <a:stretch/>
          </p:blipFill>
          <p:spPr>
            <a:xfrm>
              <a:off x="3351463" y="290283"/>
              <a:ext cx="2675299" cy="234778"/>
            </a:xfrm>
            <a:prstGeom prst="rect">
              <a:avLst/>
            </a:prstGeom>
          </p:spPr>
        </p:pic>
        <p:pic>
          <p:nvPicPr>
            <p:cNvPr id="42" name="图片 41">
              <a:extLst>
                <a:ext uri="{FF2B5EF4-FFF2-40B4-BE49-F238E27FC236}">
                  <a16:creationId xmlns:a16="http://schemas.microsoft.com/office/drawing/2014/main" id="{9BD78FE4-4E2D-4C29-9628-4274F0C7760D}"/>
                </a:ext>
              </a:extLst>
            </p:cNvPr>
            <p:cNvPicPr>
              <a:picLocks noChangeAspect="1"/>
            </p:cNvPicPr>
            <p:nvPr/>
          </p:nvPicPr>
          <p:blipFill rotWithShape="1">
            <a:blip r:embed="rId4"/>
            <a:srcRect b="78407"/>
            <a:stretch/>
          </p:blipFill>
          <p:spPr>
            <a:xfrm rot="10800000">
              <a:off x="3284054" y="1118265"/>
              <a:ext cx="2675299" cy="234778"/>
            </a:xfrm>
            <a:prstGeom prst="rect">
              <a:avLst/>
            </a:prstGeom>
          </p:spPr>
        </p:pic>
      </p:grpSp>
    </p:spTree>
    <p:extLst>
      <p:ext uri="{BB962C8B-B14F-4D97-AF65-F5344CB8AC3E}">
        <p14:creationId xmlns:p14="http://schemas.microsoft.com/office/powerpoint/2010/main" val="284703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数据的操作实现</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数据的操作</a:t>
            </a:r>
            <a:r>
              <a:rPr lang="zh-CN" altLang="zh-CN" sz="2400" dirty="0"/>
              <a:t>（也称</a:t>
            </a:r>
            <a:r>
              <a:rPr lang="zh-CN" altLang="zh-CN" sz="2400" b="1" dirty="0"/>
              <a:t>运算</a:t>
            </a:r>
            <a:r>
              <a:rPr lang="zh-CN" altLang="zh-CN" sz="2400" dirty="0"/>
              <a:t>或</a:t>
            </a:r>
            <a:r>
              <a:rPr lang="zh-CN" altLang="zh-CN" sz="2400" b="1" dirty="0"/>
              <a:t>算法</a:t>
            </a:r>
            <a:r>
              <a:rPr lang="zh-CN" altLang="zh-CN" sz="2400" dirty="0"/>
              <a:t>）</a:t>
            </a:r>
            <a:r>
              <a:rPr lang="zh-CN" altLang="en-US" sz="2400" dirty="0"/>
              <a:t>：</a:t>
            </a:r>
            <a:r>
              <a:rPr lang="zh-CN" altLang="zh-CN" sz="2400" dirty="0"/>
              <a:t>包括操作的定义和实现。</a:t>
            </a:r>
            <a:endParaRPr lang="en-US" altLang="zh-CN" sz="2400" dirty="0"/>
          </a:p>
          <a:p>
            <a:pPr algn="just">
              <a:lnSpc>
                <a:spcPct val="110000"/>
              </a:lnSpc>
            </a:pPr>
            <a:r>
              <a:rPr lang="zh-CN" altLang="zh-CN" sz="2400" b="1" dirty="0"/>
              <a:t>操作定义</a:t>
            </a:r>
            <a:r>
              <a:rPr lang="zh-CN" altLang="en-US" sz="2400" dirty="0"/>
              <a:t>：</a:t>
            </a:r>
            <a:r>
              <a:rPr lang="zh-CN" altLang="zh-CN" sz="2400" dirty="0"/>
              <a:t>对现实问题的抽象，它独立于计算机</a:t>
            </a:r>
            <a:r>
              <a:rPr lang="zh-CN" altLang="en-US" sz="2400" dirty="0"/>
              <a:t>。</a:t>
            </a:r>
            <a:endParaRPr lang="en-US" altLang="zh-CN" sz="2400" dirty="0"/>
          </a:p>
          <a:p>
            <a:pPr algn="just">
              <a:lnSpc>
                <a:spcPct val="110000"/>
              </a:lnSpc>
            </a:pPr>
            <a:r>
              <a:rPr lang="zh-CN" altLang="zh-CN" sz="2400" b="1" dirty="0"/>
              <a:t>操作实现</a:t>
            </a:r>
            <a:r>
              <a:rPr lang="zh-CN" altLang="en-US" sz="2400" dirty="0"/>
              <a:t>：</a:t>
            </a:r>
            <a:r>
              <a:rPr lang="zh-CN" altLang="zh-CN" sz="2400" dirty="0"/>
              <a:t>建立在数据的存储结构之上完成的，它依赖于计算机和具体的程序设计语言。</a:t>
            </a:r>
            <a:endParaRPr lang="en-US" altLang="zh-CN" sz="2400" dirty="0"/>
          </a:p>
          <a:p>
            <a:pPr algn="just">
              <a:lnSpc>
                <a:spcPct val="110000"/>
              </a:lnSpc>
            </a:pPr>
            <a:r>
              <a:rPr lang="zh-CN" altLang="zh-CN" sz="2400" b="1" dirty="0"/>
              <a:t>例</a:t>
            </a:r>
            <a:r>
              <a:rPr lang="zh-CN" altLang="en-US" sz="2400" dirty="0"/>
              <a:t>：超市里</a:t>
            </a:r>
            <a:r>
              <a:rPr lang="zh-CN" altLang="zh-CN" sz="2400" dirty="0"/>
              <a:t>的商品补架和商品下架的描述就是商品（数据）的操作实现</a:t>
            </a:r>
            <a:r>
              <a:rPr lang="zh-CN" altLang="en-US" sz="2400" dirty="0"/>
              <a:t>。</a:t>
            </a:r>
            <a:endParaRPr lang="en-US" altLang="zh-CN" sz="2400" dirty="0"/>
          </a:p>
          <a:p>
            <a:pPr algn="just">
              <a:lnSpc>
                <a:spcPct val="200000"/>
              </a:lnSpc>
            </a:pPr>
            <a:r>
              <a:rPr lang="zh-CN" altLang="en-US" sz="2400" b="1" dirty="0"/>
              <a:t>重要说明</a:t>
            </a:r>
            <a:r>
              <a:rPr lang="zh-CN" altLang="en-US" sz="2400" dirty="0"/>
              <a:t>：</a:t>
            </a:r>
            <a:endParaRPr lang="en-US" altLang="zh-CN" sz="2400" dirty="0"/>
          </a:p>
          <a:p>
            <a:pPr algn="just">
              <a:lnSpc>
                <a:spcPct val="110000"/>
              </a:lnSpc>
              <a:spcBef>
                <a:spcPts val="0"/>
              </a:spcBef>
            </a:pPr>
            <a:r>
              <a:rPr lang="zh-CN" altLang="zh-CN" sz="2400" dirty="0"/>
              <a:t>本书将不涉及</a:t>
            </a:r>
            <a:r>
              <a:rPr lang="zh-CN" altLang="en-US" sz="2400" dirty="0"/>
              <a:t>具体</a:t>
            </a:r>
            <a:r>
              <a:rPr lang="zh-CN" altLang="zh-CN" sz="2400" dirty="0"/>
              <a:t>程序设计语言，所有的操作（运算）和算法（即问题求解步骤的有限集合）都用伪代码描写</a:t>
            </a:r>
            <a:r>
              <a:rPr lang="zh-CN" altLang="en-US" sz="2400" dirty="0"/>
              <a:t>，</a:t>
            </a:r>
            <a:r>
              <a:rPr lang="zh-CN" altLang="zh-CN" sz="2400" dirty="0"/>
              <a:t>以便读者阅读与理解</a:t>
            </a:r>
            <a:r>
              <a:rPr lang="zh-CN" altLang="en-US" sz="2400" dirty="0"/>
              <a:t>。</a:t>
            </a:r>
            <a:endParaRPr lang="zh-CN" altLang="zh-CN" sz="2400" dirty="0"/>
          </a:p>
          <a:p>
            <a:pPr algn="just">
              <a:lnSpc>
                <a:spcPct val="110000"/>
              </a:lnSpc>
              <a:spcBef>
                <a:spcPts val="0"/>
              </a:spcBef>
            </a:pPr>
            <a:endParaRPr lang="zh-CN" altLang="zh-CN" sz="2400" dirty="0"/>
          </a:p>
        </p:txBody>
      </p:sp>
    </p:spTree>
    <p:extLst>
      <p:ext uri="{BB962C8B-B14F-4D97-AF65-F5344CB8AC3E}">
        <p14:creationId xmlns:p14="http://schemas.microsoft.com/office/powerpoint/2010/main" val="252001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4795494" cy="5098073"/>
          </a:xfrm>
        </p:spPr>
        <p:txBody>
          <a:bodyPr>
            <a:normAutofit/>
          </a:bodyPr>
          <a:lstStyle/>
          <a:p>
            <a:pPr algn="just">
              <a:lnSpc>
                <a:spcPct val="110000"/>
              </a:lnSpc>
            </a:pPr>
            <a:r>
              <a:rPr lang="zh-CN" altLang="en-US" sz="2400" dirty="0"/>
              <a:t>算法的基本概念：</a:t>
            </a:r>
            <a:endParaRPr lang="en-US" altLang="zh-CN" sz="2400" dirty="0"/>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正确性</a:t>
            </a:r>
            <a:r>
              <a:rPr lang="zh-CN" altLang="zh-CN" sz="2400" dirty="0">
                <a:latin typeface="微软雅黑" panose="020B0503020204020204" pitchFamily="34" charset="-122"/>
                <a:ea typeface="微软雅黑" panose="020B0503020204020204" pitchFamily="34" charset="-122"/>
              </a:rPr>
              <a:t>：能够按照预定功能产生正确的输出</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易读性</a:t>
            </a:r>
            <a:r>
              <a:rPr lang="zh-CN" altLang="zh-CN" sz="2400" dirty="0">
                <a:latin typeface="微软雅黑" panose="020B0503020204020204" pitchFamily="34" charset="-122"/>
                <a:ea typeface="微软雅黑" panose="020B0503020204020204" pitchFamily="34" charset="-122"/>
              </a:rPr>
              <a:t>：逻辑清楚、结构清晰，算法易于阅读、理解、维护</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鲁棒性</a:t>
            </a:r>
            <a:r>
              <a:rPr lang="zh-CN" altLang="zh-CN" sz="2400" dirty="0">
                <a:latin typeface="微软雅黑" panose="020B0503020204020204" pitchFamily="34" charset="-122"/>
                <a:ea typeface="微软雅黑" panose="020B0503020204020204" pitchFamily="34" charset="-122"/>
              </a:rPr>
              <a:t>：对于边界条件输入、不频繁出现的输入，能够产生正确的输出；对于非法输入，算法能够输出相应提示，不会发生崩溃</a:t>
            </a:r>
          </a:p>
          <a:p>
            <a:pPr marL="342900" indent="-342900" algn="just" eaLnBrk="0" fontAlgn="base" hangingPunct="0">
              <a:lnSpc>
                <a:spcPct val="100000"/>
              </a:lnSpc>
              <a:spcAft>
                <a:spcPct val="0"/>
              </a:spcAft>
              <a:buFont typeface="Arial" panose="020B0604020202020204" pitchFamily="34" charset="0"/>
              <a:buChar char="•"/>
            </a:pPr>
            <a:r>
              <a:rPr lang="zh-CN" altLang="zh-CN" sz="2400" b="1" dirty="0"/>
              <a:t>高效率</a:t>
            </a:r>
            <a:r>
              <a:rPr lang="zh-CN" altLang="zh-CN" sz="2400" dirty="0">
                <a:latin typeface="微软雅黑" panose="020B0503020204020204" pitchFamily="34" charset="-122"/>
                <a:ea typeface="微软雅黑" panose="020B0503020204020204" pitchFamily="34" charset="-122"/>
              </a:rPr>
              <a:t>：在时间和空间上高效，需要较少的运行时间和存储空间</a:t>
            </a:r>
          </a:p>
          <a:p>
            <a:pPr algn="just">
              <a:lnSpc>
                <a:spcPct val="110000"/>
              </a:lnSpc>
            </a:pPr>
            <a:endParaRPr lang="en-US" altLang="zh-CN" sz="2400" dirty="0"/>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5645410" y="1537481"/>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1DD058F4-4431-4F23-80D0-6AEFD38E5E38}"/>
              </a:ext>
            </a:extLst>
          </p:cNvPr>
          <p:cNvSpPr txBox="1"/>
          <p:nvPr/>
        </p:nvSpPr>
        <p:spPr>
          <a:xfrm>
            <a:off x="7010661" y="6143590"/>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最简单的算法（伪代码）</a:t>
            </a:r>
          </a:p>
        </p:txBody>
      </p:sp>
    </p:spTree>
    <p:extLst>
      <p:ext uri="{BB962C8B-B14F-4D97-AF65-F5344CB8AC3E}">
        <p14:creationId xmlns:p14="http://schemas.microsoft.com/office/powerpoint/2010/main" val="266818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7" name="任意多边形: 形状 6">
                <a:extLst>
                  <a:ext uri="{FF2B5EF4-FFF2-40B4-BE49-F238E27FC236}">
                    <a16:creationId xmlns:a16="http://schemas.microsoft.com/office/drawing/2014/main" id="{CFD0FB47-0E06-4EF9-A71A-340D88F3BDA5}"/>
                  </a:ext>
                </a:extLst>
              </p:cNvPr>
              <p:cNvSpPr/>
              <p:nvPr/>
            </p:nvSpPr>
            <p:spPr>
              <a:xfrm>
                <a:off x="984510" y="1377650"/>
                <a:ext cx="579729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m:t>
                    </m:r>
                  </m:oMath>
                </a14:m>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7" name="任意多边形: 形状 6">
                <a:extLst>
                  <a:ext uri="{FF2B5EF4-FFF2-40B4-BE49-F238E27FC236}">
                    <a16:creationId xmlns:a16="http://schemas.microsoft.com/office/drawing/2014/main" id="{CFD0FB47-0E06-4EF9-A71A-340D88F3BDA5}"/>
                  </a:ext>
                </a:extLst>
              </p:cNvPr>
              <p:cNvSpPr>
                <a:spLocks noRot="1" noChangeAspect="1" noMove="1" noResize="1" noEditPoints="1" noAdjustHandles="1" noChangeArrowheads="1" noChangeShapeType="1" noTextEdit="1"/>
              </p:cNvSpPr>
              <p:nvPr/>
            </p:nvSpPr>
            <p:spPr>
              <a:xfrm>
                <a:off x="984510" y="1377650"/>
                <a:ext cx="579729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3039" b="-414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DD058F4-4431-4F23-80D0-6AEFD38E5E38}"/>
              </a:ext>
            </a:extLst>
          </p:cNvPr>
          <p:cNvSpPr txBox="1"/>
          <p:nvPr/>
        </p:nvSpPr>
        <p:spPr>
          <a:xfrm>
            <a:off x="2349761" y="5983759"/>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最简单的算法（伪代码）</a:t>
            </a:r>
          </a:p>
        </p:txBody>
      </p:sp>
      <p:sp>
        <p:nvSpPr>
          <p:cNvPr id="10" name="文本框 9">
            <a:extLst>
              <a:ext uri="{FF2B5EF4-FFF2-40B4-BE49-F238E27FC236}">
                <a16:creationId xmlns:a16="http://schemas.microsoft.com/office/drawing/2014/main" id="{D27CE752-9F88-0F9D-1138-E0951650AF08}"/>
              </a:ext>
            </a:extLst>
          </p:cNvPr>
          <p:cNvSpPr txBox="1"/>
          <p:nvPr/>
        </p:nvSpPr>
        <p:spPr>
          <a:xfrm>
            <a:off x="7429500" y="1526255"/>
            <a:ext cx="3733800" cy="4401205"/>
          </a:xfrm>
          <a:prstGeom prst="rect">
            <a:avLst/>
          </a:prstGeom>
          <a:noFill/>
          <a:ln>
            <a:solidFill>
              <a:schemeClr val="accent2">
                <a:lumMod val="50000"/>
              </a:schemeClr>
            </a:solidFill>
          </a:ln>
        </p:spPr>
        <p:txBody>
          <a:bodyPr wrap="square" rtlCol="0">
            <a:spAutoFit/>
          </a:bodyPr>
          <a:lstStyle/>
          <a:p>
            <a:r>
              <a:rPr kumimoji="1" lang="en-US" altLang="zh-CN" sz="2000" b="1" dirty="0"/>
              <a:t>int</a:t>
            </a:r>
            <a:r>
              <a:rPr kumimoji="1" lang="zh-CN" altLang="en-US" sz="2000" dirty="0"/>
              <a:t> </a:t>
            </a:r>
            <a:r>
              <a:rPr kumimoji="1" lang="en-US" altLang="zh-CN" sz="2000" dirty="0"/>
              <a:t>GCD(</a:t>
            </a:r>
            <a:r>
              <a:rPr kumimoji="1" lang="en-US" altLang="zh-CN" sz="2000" b="1" dirty="0"/>
              <a:t>int</a:t>
            </a:r>
            <a:r>
              <a:rPr kumimoji="1" lang="zh-CN" altLang="en-US" sz="2000" dirty="0"/>
              <a:t> </a:t>
            </a:r>
            <a:r>
              <a:rPr kumimoji="1" lang="en-US" altLang="zh-CN" sz="2000" dirty="0"/>
              <a:t>x,</a:t>
            </a:r>
            <a:r>
              <a:rPr kumimoji="1" lang="zh-CN" altLang="en-US" sz="2000" dirty="0"/>
              <a:t> </a:t>
            </a:r>
            <a:r>
              <a:rPr kumimoji="1" lang="en-US" altLang="zh-CN" sz="2000" b="1" dirty="0"/>
              <a:t>int</a:t>
            </a:r>
            <a:r>
              <a:rPr kumimoji="1" lang="zh-CN" altLang="en-US" sz="2000" dirty="0"/>
              <a:t> </a:t>
            </a:r>
            <a:r>
              <a:rPr kumimoji="1" lang="en-US" altLang="zh-CN" sz="2000" dirty="0"/>
              <a:t>y)</a:t>
            </a:r>
            <a:r>
              <a:rPr kumimoji="1" lang="zh-CN" altLang="en-US" sz="2000" dirty="0"/>
              <a:t> </a:t>
            </a:r>
            <a:r>
              <a:rPr kumimoji="1" lang="en-US" altLang="zh-CN" sz="2000" dirty="0"/>
              <a:t>{</a:t>
            </a:r>
          </a:p>
          <a:p>
            <a:r>
              <a:rPr kumimoji="1" lang="zh-CN" altLang="en-US" sz="2000" dirty="0"/>
              <a:t>     </a:t>
            </a:r>
            <a:r>
              <a:rPr kumimoji="1" lang="en-US" altLang="zh-CN" sz="2000" b="1" dirty="0"/>
              <a:t>if</a:t>
            </a:r>
            <a:r>
              <a:rPr kumimoji="1" lang="en-US" altLang="zh-CN" sz="2000" dirty="0"/>
              <a:t>(x</a:t>
            </a:r>
            <a:r>
              <a:rPr kumimoji="1" lang="zh-CN" altLang="en-US" sz="2000" dirty="0"/>
              <a:t> </a:t>
            </a:r>
            <a:r>
              <a:rPr kumimoji="1" lang="en-US" altLang="zh-CN" sz="2000" dirty="0"/>
              <a:t>&lt;</a:t>
            </a:r>
            <a:r>
              <a:rPr kumimoji="1" lang="zh-CN" altLang="en-US" sz="2000" dirty="0"/>
              <a:t> </a:t>
            </a:r>
            <a:r>
              <a:rPr kumimoji="1" lang="en-US" altLang="zh-CN" sz="2000" dirty="0"/>
              <a:t>y)</a:t>
            </a:r>
            <a:r>
              <a:rPr kumimoji="1" lang="zh-CN" altLang="en-US" sz="2000" dirty="0"/>
              <a:t> </a:t>
            </a:r>
            <a:r>
              <a:rPr kumimoji="1" lang="en-US" altLang="zh-CN" sz="2000" dirty="0"/>
              <a:t>{</a:t>
            </a:r>
          </a:p>
          <a:p>
            <a:r>
              <a:rPr kumimoji="1" lang="zh-CN" altLang="en-US" sz="2000" dirty="0"/>
              <a:t>          </a:t>
            </a:r>
            <a:r>
              <a:rPr kumimoji="1" lang="en-US" altLang="zh-CN" sz="2000" b="1" dirty="0"/>
              <a:t>int</a:t>
            </a:r>
            <a:r>
              <a:rPr kumimoji="1" lang="zh-CN" altLang="en-US" sz="2000" dirty="0"/>
              <a:t> </a:t>
            </a:r>
            <a:r>
              <a:rPr kumimoji="1" lang="en-US" altLang="zh-CN" sz="2000" dirty="0" err="1"/>
              <a:t>tmp</a:t>
            </a:r>
            <a:r>
              <a:rPr kumimoji="1" lang="zh-CN" altLang="en-US" sz="2000" dirty="0"/>
              <a:t> </a:t>
            </a:r>
            <a:r>
              <a:rPr kumimoji="1" lang="en-US" altLang="zh-CN" sz="2000" dirty="0"/>
              <a:t>=</a:t>
            </a:r>
            <a:r>
              <a:rPr kumimoji="1" lang="zh-CN" altLang="en-US" sz="2000" dirty="0"/>
              <a:t> </a:t>
            </a:r>
            <a:r>
              <a:rPr kumimoji="1" lang="en-US" altLang="zh-CN" sz="2000" dirty="0"/>
              <a:t>x;</a:t>
            </a:r>
          </a:p>
          <a:p>
            <a:r>
              <a:rPr kumimoji="1" lang="zh-CN" altLang="en-US" sz="2000" dirty="0"/>
              <a:t>          </a:t>
            </a:r>
            <a:r>
              <a:rPr kumimoji="1" lang="en-US" altLang="zh-CN" sz="2000" dirty="0"/>
              <a:t>x</a:t>
            </a:r>
            <a:r>
              <a:rPr kumimoji="1" lang="zh-CN" altLang="en-US" sz="2000" dirty="0"/>
              <a:t> </a:t>
            </a:r>
            <a:r>
              <a:rPr kumimoji="1" lang="en-US" altLang="zh-CN" sz="2000" dirty="0"/>
              <a:t>=</a:t>
            </a:r>
            <a:r>
              <a:rPr kumimoji="1" lang="zh-CN" altLang="en-US" sz="2000" dirty="0"/>
              <a:t> </a:t>
            </a:r>
            <a:r>
              <a:rPr kumimoji="1" lang="en-US" altLang="zh-CN" sz="2000" dirty="0"/>
              <a:t>y;</a:t>
            </a:r>
          </a:p>
          <a:p>
            <a:r>
              <a:rPr kumimoji="1" lang="zh-CN" altLang="en-US" sz="2000" dirty="0"/>
              <a:t>          </a:t>
            </a:r>
            <a:r>
              <a:rPr kumimoji="1" lang="en-US" altLang="zh-CN" sz="2000" dirty="0"/>
              <a:t>y</a:t>
            </a:r>
            <a:r>
              <a:rPr kumimoji="1" lang="zh-CN" altLang="en-US" sz="2000" dirty="0"/>
              <a:t> </a:t>
            </a:r>
            <a:r>
              <a:rPr kumimoji="1" lang="en-US" altLang="zh-CN" sz="2000" dirty="0"/>
              <a:t>=</a:t>
            </a:r>
            <a:r>
              <a:rPr kumimoji="1" lang="zh-CN" altLang="en-US" sz="2000" dirty="0"/>
              <a:t> </a:t>
            </a:r>
            <a:r>
              <a:rPr kumimoji="1" lang="en-US" altLang="zh-CN" sz="2000" dirty="0" err="1"/>
              <a:t>tmp</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b="1" dirty="0"/>
              <a:t>int</a:t>
            </a:r>
            <a:r>
              <a:rPr kumimoji="1" lang="zh-CN" altLang="en-US" sz="2000" dirty="0"/>
              <a:t> </a:t>
            </a:r>
            <a:r>
              <a:rPr kumimoji="1" lang="en-US" altLang="zh-CN" sz="2000" dirty="0" err="1"/>
              <a:t>gcd</a:t>
            </a:r>
            <a:r>
              <a:rPr kumimoji="1" lang="zh-CN" altLang="en-US" sz="2000" dirty="0"/>
              <a:t> </a:t>
            </a:r>
            <a:r>
              <a:rPr kumimoji="1" lang="en-US" altLang="zh-CN" sz="2000" dirty="0"/>
              <a:t>=</a:t>
            </a:r>
            <a:r>
              <a:rPr kumimoji="1" lang="zh-CN" altLang="en-US" sz="2000" dirty="0"/>
              <a:t> </a:t>
            </a:r>
            <a:r>
              <a:rPr kumimoji="1" lang="en-US" altLang="zh-CN" sz="2000" dirty="0"/>
              <a:t>1;</a:t>
            </a:r>
          </a:p>
          <a:p>
            <a:r>
              <a:rPr kumimoji="1" lang="zh-CN" altLang="en-US" sz="2000" dirty="0"/>
              <a:t>     </a:t>
            </a:r>
            <a:r>
              <a:rPr kumimoji="1" lang="en-US" altLang="zh-CN" sz="2000" b="1" dirty="0"/>
              <a:t>for</a:t>
            </a:r>
            <a:r>
              <a:rPr kumimoji="1" lang="en-US" altLang="zh-CN" sz="2000" dirty="0"/>
              <a:t>(</a:t>
            </a:r>
            <a:r>
              <a:rPr kumimoji="1" lang="en-US" altLang="zh-CN" sz="2000" b="1" dirty="0"/>
              <a:t>int</a:t>
            </a:r>
            <a:r>
              <a:rPr kumimoji="1" lang="zh-CN" altLang="en-US" sz="2000" dirty="0"/>
              <a:t> </a:t>
            </a:r>
            <a:r>
              <a:rPr kumimoji="1" lang="en-US" altLang="zh-CN" sz="2000" dirty="0"/>
              <a:t>r=2;</a:t>
            </a:r>
            <a:r>
              <a:rPr kumimoji="1" lang="zh-CN" altLang="en-US" sz="2000" dirty="0"/>
              <a:t> </a:t>
            </a:r>
            <a:r>
              <a:rPr kumimoji="1" lang="en-US" altLang="zh-CN" sz="2000" dirty="0"/>
              <a:t>r&lt;=y;</a:t>
            </a:r>
            <a:r>
              <a:rPr kumimoji="1" lang="zh-CN" altLang="en-US" sz="2000" dirty="0"/>
              <a:t> </a:t>
            </a:r>
            <a:r>
              <a:rPr kumimoji="1" lang="en-US" altLang="zh-CN" sz="2000" dirty="0"/>
              <a:t>r++)</a:t>
            </a:r>
            <a:r>
              <a:rPr kumimoji="1" lang="zh-CN" altLang="en-US" sz="2000" dirty="0"/>
              <a:t> </a:t>
            </a:r>
            <a:r>
              <a:rPr kumimoji="1" lang="en-US" altLang="zh-CN" sz="2000" dirty="0"/>
              <a:t>{</a:t>
            </a:r>
          </a:p>
          <a:p>
            <a:r>
              <a:rPr kumimoji="1" lang="zh-CN" altLang="en-US" sz="2000" b="1" dirty="0"/>
              <a:t>          </a:t>
            </a:r>
            <a:r>
              <a:rPr kumimoji="1" lang="en-US" altLang="zh-CN" sz="2000" b="1" dirty="0"/>
              <a:t>if</a:t>
            </a:r>
            <a:r>
              <a:rPr kumimoji="1" lang="en-US" altLang="zh-CN" sz="2000" dirty="0"/>
              <a:t>(</a:t>
            </a:r>
            <a:r>
              <a:rPr kumimoji="1" lang="en-US" altLang="zh-CN" sz="2000" dirty="0" err="1"/>
              <a:t>x%r</a:t>
            </a:r>
            <a:r>
              <a:rPr kumimoji="1" lang="en-US" altLang="zh-CN" sz="2000" dirty="0"/>
              <a:t>==0</a:t>
            </a:r>
            <a:r>
              <a:rPr kumimoji="1" lang="zh-CN" altLang="en-US" sz="2000" dirty="0"/>
              <a:t> </a:t>
            </a:r>
            <a:r>
              <a:rPr kumimoji="1" lang="en-US" altLang="zh-CN" sz="2000" dirty="0"/>
              <a:t>&amp;&amp;</a:t>
            </a:r>
            <a:r>
              <a:rPr kumimoji="1" lang="zh-CN" altLang="en-US" sz="2000" dirty="0"/>
              <a:t> </a:t>
            </a:r>
            <a:r>
              <a:rPr kumimoji="1" lang="en-US" altLang="zh-CN" sz="2000" dirty="0" err="1"/>
              <a:t>y%r</a:t>
            </a:r>
            <a:r>
              <a:rPr kumimoji="1" lang="en-US" altLang="zh-CN" sz="2000" dirty="0"/>
              <a:t>==0)</a:t>
            </a:r>
            <a:r>
              <a:rPr kumimoji="1" lang="zh-CN" altLang="en-US" sz="2000" dirty="0"/>
              <a:t> </a:t>
            </a:r>
            <a:r>
              <a:rPr kumimoji="1" lang="en-US" altLang="zh-CN" sz="2000" dirty="0"/>
              <a:t>{</a:t>
            </a:r>
          </a:p>
          <a:p>
            <a:r>
              <a:rPr kumimoji="1" lang="zh-CN" altLang="en-US" sz="2000" dirty="0"/>
              <a:t>               </a:t>
            </a:r>
            <a:r>
              <a:rPr kumimoji="1" lang="en-US" altLang="zh-CN" sz="2000" dirty="0" err="1"/>
              <a:t>gcd</a:t>
            </a:r>
            <a:r>
              <a:rPr kumimoji="1" lang="zh-CN" altLang="en-US" sz="2000" dirty="0"/>
              <a:t> </a:t>
            </a:r>
            <a:r>
              <a:rPr kumimoji="1" lang="en-US" altLang="zh-CN" sz="2000" dirty="0"/>
              <a:t>=</a:t>
            </a:r>
            <a:r>
              <a:rPr kumimoji="1" lang="zh-CN" altLang="en-US" sz="2000" dirty="0"/>
              <a:t> </a:t>
            </a:r>
            <a:r>
              <a:rPr kumimoji="1" lang="en-US" altLang="zh-CN" sz="2000" dirty="0"/>
              <a:t>r;</a:t>
            </a:r>
          </a:p>
          <a:p>
            <a:r>
              <a:rPr kumimoji="1" lang="zh-CN" altLang="en-US" sz="2000" dirty="0"/>
              <a:t>          </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b="1" dirty="0"/>
              <a:t>return</a:t>
            </a:r>
            <a:r>
              <a:rPr kumimoji="1" lang="zh-CN" altLang="en-US" sz="2000" dirty="0"/>
              <a:t> </a:t>
            </a:r>
            <a:r>
              <a:rPr kumimoji="1" lang="en-US" altLang="zh-CN" sz="2000" dirty="0" err="1"/>
              <a:t>gcd</a:t>
            </a:r>
            <a:endParaRPr kumimoji="1" lang="en-US" altLang="zh-CN" sz="2000" dirty="0"/>
          </a:p>
          <a:p>
            <a:r>
              <a:rPr kumimoji="1" lang="en-US" altLang="zh-CN" sz="2000" dirty="0"/>
              <a:t>}</a:t>
            </a:r>
            <a:endParaRPr kumimoji="1" lang="zh-CN" altLang="en-US" sz="2000" dirty="0"/>
          </a:p>
        </p:txBody>
      </p:sp>
      <p:sp>
        <p:nvSpPr>
          <p:cNvPr id="11" name="文本框 10">
            <a:extLst>
              <a:ext uri="{FF2B5EF4-FFF2-40B4-BE49-F238E27FC236}">
                <a16:creationId xmlns:a16="http://schemas.microsoft.com/office/drawing/2014/main" id="{C7D7C363-99F8-5615-065E-414451B33F56}"/>
              </a:ext>
            </a:extLst>
          </p:cNvPr>
          <p:cNvSpPr txBox="1"/>
          <p:nvPr/>
        </p:nvSpPr>
        <p:spPr>
          <a:xfrm>
            <a:off x="8423953" y="6062219"/>
            <a:ext cx="1794081"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C\C++</a:t>
            </a:r>
            <a:r>
              <a:rPr lang="zh-CN" altLang="en-US" sz="2400" dirty="0">
                <a:latin typeface="微软雅黑" panose="020B0503020204020204" pitchFamily="34" charset="-122"/>
                <a:ea typeface="微软雅黑" panose="020B0503020204020204" pitchFamily="34" charset="-122"/>
              </a:rPr>
              <a:t>代码</a:t>
            </a:r>
          </a:p>
        </p:txBody>
      </p:sp>
    </p:spTree>
    <p:extLst>
      <p:ext uri="{BB962C8B-B14F-4D97-AF65-F5344CB8AC3E}">
        <p14:creationId xmlns:p14="http://schemas.microsoft.com/office/powerpoint/2010/main" val="258535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49211E1-13D8-ECEA-412C-FC22E0AEB1A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右边的代码输出的是</a:t>
            </a:r>
          </a:p>
        </p:txBody>
      </p:sp>
      <p:sp>
        <p:nvSpPr>
          <p:cNvPr id="14" name="文本框 13">
            <a:extLst>
              <a:ext uri="{FF2B5EF4-FFF2-40B4-BE49-F238E27FC236}">
                <a16:creationId xmlns:a16="http://schemas.microsoft.com/office/drawing/2014/main" id="{31B70761-8BB9-06F1-C188-D5BDD813EC22}"/>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的最大公约数</a:t>
            </a:r>
          </a:p>
        </p:txBody>
      </p:sp>
      <p:sp>
        <p:nvSpPr>
          <p:cNvPr id="15" name="文本框 14">
            <a:extLst>
              <a:ext uri="{FF2B5EF4-FFF2-40B4-BE49-F238E27FC236}">
                <a16:creationId xmlns:a16="http://schemas.microsoft.com/office/drawing/2014/main" id="{6834E170-CA1C-ECC5-A41C-78D0B37E2228}"/>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的最小公约数</a:t>
            </a:r>
          </a:p>
        </p:txBody>
      </p:sp>
      <p:sp>
        <p:nvSpPr>
          <p:cNvPr id="16" name="文本框 15">
            <a:extLst>
              <a:ext uri="{FF2B5EF4-FFF2-40B4-BE49-F238E27FC236}">
                <a16:creationId xmlns:a16="http://schemas.microsoft.com/office/drawing/2014/main" id="{5EE2F6C3-D15A-5CD5-B004-8BCFDCC9355D}"/>
              </a:ext>
            </a:extLst>
          </p:cNvPr>
          <p:cNvSpPr txBox="1"/>
          <p:nvPr>
            <p:custDataLst>
              <p:tags r:id="rId5"/>
            </p:custDataLst>
          </p:nvPr>
        </p:nvSpPr>
        <p:spPr>
          <a:xfrm>
            <a:off x="2438400" y="4500563"/>
            <a:ext cx="37338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GCD&gt;1,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则输出大于</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的最小公约数</a:t>
            </a:r>
          </a:p>
        </p:txBody>
      </p:sp>
      <p:sp>
        <p:nvSpPr>
          <p:cNvPr id="17" name="文本框 16">
            <a:extLst>
              <a:ext uri="{FF2B5EF4-FFF2-40B4-BE49-F238E27FC236}">
                <a16:creationId xmlns:a16="http://schemas.microsoft.com/office/drawing/2014/main" id="{98569885-FC7A-5B7D-298B-CBB5D003E32B}"/>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以上都不是</a:t>
            </a:r>
          </a:p>
        </p:txBody>
      </p:sp>
      <p:sp>
        <p:nvSpPr>
          <p:cNvPr id="18" name="椭圆 17">
            <a:extLst>
              <a:ext uri="{FF2B5EF4-FFF2-40B4-BE49-F238E27FC236}">
                <a16:creationId xmlns:a16="http://schemas.microsoft.com/office/drawing/2014/main" id="{2D42400F-9327-5F2A-C01D-E3D597AD465E}"/>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6AA44910-9451-C910-4BDC-8CB3D5C67853}"/>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B3262AB5-AD05-EC9E-0F71-DA2FEF50D3FA}"/>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5DA47E57-4FB8-D0DD-9F43-47507EBEC509}"/>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8EF3130D-9346-0789-391E-40506244257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文本框 23">
            <a:extLst>
              <a:ext uri="{FF2B5EF4-FFF2-40B4-BE49-F238E27FC236}">
                <a16:creationId xmlns:a16="http://schemas.microsoft.com/office/drawing/2014/main" id="{998B3F90-A1EE-EDFF-C128-D3D5B6742060}"/>
              </a:ext>
            </a:extLst>
          </p:cNvPr>
          <p:cNvSpPr txBox="1"/>
          <p:nvPr/>
        </p:nvSpPr>
        <p:spPr>
          <a:xfrm>
            <a:off x="7048500" y="1535251"/>
            <a:ext cx="3733800" cy="4708981"/>
          </a:xfrm>
          <a:prstGeom prst="rect">
            <a:avLst/>
          </a:prstGeom>
          <a:noFill/>
          <a:ln>
            <a:solidFill>
              <a:schemeClr val="accent2">
                <a:lumMod val="50000"/>
              </a:schemeClr>
            </a:solidFill>
          </a:ln>
        </p:spPr>
        <p:txBody>
          <a:bodyPr wrap="square" rtlCol="0">
            <a:spAutoFit/>
          </a:bodyPr>
          <a:lstStyle/>
          <a:p>
            <a:r>
              <a:rPr kumimoji="1" lang="en-US" altLang="zh-CN" sz="2000" b="1" dirty="0"/>
              <a:t>int</a:t>
            </a:r>
            <a:r>
              <a:rPr kumimoji="1" lang="zh-CN" altLang="en-US" sz="2000" dirty="0"/>
              <a:t> </a:t>
            </a:r>
            <a:r>
              <a:rPr kumimoji="1" lang="en-US" altLang="zh-CN" sz="2000" dirty="0"/>
              <a:t>GCD(</a:t>
            </a:r>
            <a:r>
              <a:rPr kumimoji="1" lang="en-US" altLang="zh-CN" sz="2000" b="1" dirty="0"/>
              <a:t>int</a:t>
            </a:r>
            <a:r>
              <a:rPr kumimoji="1" lang="zh-CN" altLang="en-US" sz="2000" dirty="0"/>
              <a:t> </a:t>
            </a:r>
            <a:r>
              <a:rPr kumimoji="1" lang="en-US" altLang="zh-CN" sz="2000" dirty="0"/>
              <a:t>x,</a:t>
            </a:r>
            <a:r>
              <a:rPr kumimoji="1" lang="zh-CN" altLang="en-US" sz="2000" dirty="0"/>
              <a:t> </a:t>
            </a:r>
            <a:r>
              <a:rPr kumimoji="1" lang="en-US" altLang="zh-CN" sz="2000" b="1" dirty="0"/>
              <a:t>int</a:t>
            </a:r>
            <a:r>
              <a:rPr kumimoji="1" lang="zh-CN" altLang="en-US" sz="2000" dirty="0"/>
              <a:t> </a:t>
            </a:r>
            <a:r>
              <a:rPr kumimoji="1" lang="en-US" altLang="zh-CN" sz="2000" dirty="0"/>
              <a:t>y)</a:t>
            </a:r>
            <a:r>
              <a:rPr kumimoji="1" lang="zh-CN" altLang="en-US" sz="2000" dirty="0"/>
              <a:t> </a:t>
            </a:r>
            <a:r>
              <a:rPr kumimoji="1" lang="en-US" altLang="zh-CN" sz="2000" dirty="0"/>
              <a:t>{</a:t>
            </a:r>
          </a:p>
          <a:p>
            <a:r>
              <a:rPr kumimoji="1" lang="zh-CN" altLang="en-US" sz="2000" dirty="0"/>
              <a:t>     </a:t>
            </a:r>
            <a:r>
              <a:rPr kumimoji="1" lang="en-US" altLang="zh-CN" sz="2000" b="1" dirty="0"/>
              <a:t>if</a:t>
            </a:r>
            <a:r>
              <a:rPr kumimoji="1" lang="en-US" altLang="zh-CN" sz="2000" dirty="0"/>
              <a:t>(x</a:t>
            </a:r>
            <a:r>
              <a:rPr kumimoji="1" lang="zh-CN" altLang="en-US" sz="2000" dirty="0"/>
              <a:t> </a:t>
            </a:r>
            <a:r>
              <a:rPr kumimoji="1" lang="en-US" altLang="zh-CN" sz="2000" dirty="0"/>
              <a:t>&lt;</a:t>
            </a:r>
            <a:r>
              <a:rPr kumimoji="1" lang="zh-CN" altLang="en-US" sz="2000" dirty="0"/>
              <a:t> </a:t>
            </a:r>
            <a:r>
              <a:rPr kumimoji="1" lang="en-US" altLang="zh-CN" sz="2000" dirty="0"/>
              <a:t>y)</a:t>
            </a:r>
            <a:r>
              <a:rPr kumimoji="1" lang="zh-CN" altLang="en-US" sz="2000" dirty="0"/>
              <a:t> </a:t>
            </a:r>
            <a:r>
              <a:rPr kumimoji="1" lang="en-US" altLang="zh-CN" sz="2000" dirty="0"/>
              <a:t>{</a:t>
            </a:r>
          </a:p>
          <a:p>
            <a:r>
              <a:rPr kumimoji="1" lang="zh-CN" altLang="en-US" sz="2000" dirty="0"/>
              <a:t>          </a:t>
            </a:r>
            <a:r>
              <a:rPr kumimoji="1" lang="en-US" altLang="zh-CN" sz="2000" b="1" dirty="0"/>
              <a:t>int</a:t>
            </a:r>
            <a:r>
              <a:rPr kumimoji="1" lang="zh-CN" altLang="en-US" sz="2000" dirty="0"/>
              <a:t> </a:t>
            </a:r>
            <a:r>
              <a:rPr kumimoji="1" lang="en-US" altLang="zh-CN" sz="2000" dirty="0" err="1"/>
              <a:t>tmp</a:t>
            </a:r>
            <a:r>
              <a:rPr kumimoji="1" lang="zh-CN" altLang="en-US" sz="2000" dirty="0"/>
              <a:t> </a:t>
            </a:r>
            <a:r>
              <a:rPr kumimoji="1" lang="en-US" altLang="zh-CN" sz="2000" dirty="0"/>
              <a:t>=</a:t>
            </a:r>
            <a:r>
              <a:rPr kumimoji="1" lang="zh-CN" altLang="en-US" sz="2000" dirty="0"/>
              <a:t> </a:t>
            </a:r>
            <a:r>
              <a:rPr kumimoji="1" lang="en-US" altLang="zh-CN" sz="2000" dirty="0"/>
              <a:t>x;</a:t>
            </a:r>
          </a:p>
          <a:p>
            <a:r>
              <a:rPr kumimoji="1" lang="zh-CN" altLang="en-US" sz="2000" dirty="0"/>
              <a:t>          </a:t>
            </a:r>
            <a:r>
              <a:rPr kumimoji="1" lang="en-US" altLang="zh-CN" sz="2000" dirty="0"/>
              <a:t>x</a:t>
            </a:r>
            <a:r>
              <a:rPr kumimoji="1" lang="zh-CN" altLang="en-US" sz="2000" dirty="0"/>
              <a:t> </a:t>
            </a:r>
            <a:r>
              <a:rPr kumimoji="1" lang="en-US" altLang="zh-CN" sz="2000" dirty="0"/>
              <a:t>=</a:t>
            </a:r>
            <a:r>
              <a:rPr kumimoji="1" lang="zh-CN" altLang="en-US" sz="2000" dirty="0"/>
              <a:t> </a:t>
            </a:r>
            <a:r>
              <a:rPr kumimoji="1" lang="en-US" altLang="zh-CN" sz="2000" dirty="0"/>
              <a:t>y;</a:t>
            </a:r>
          </a:p>
          <a:p>
            <a:r>
              <a:rPr kumimoji="1" lang="zh-CN" altLang="en-US" sz="2000" dirty="0"/>
              <a:t>          </a:t>
            </a:r>
            <a:r>
              <a:rPr kumimoji="1" lang="en-US" altLang="zh-CN" sz="2000" dirty="0"/>
              <a:t>y</a:t>
            </a:r>
            <a:r>
              <a:rPr kumimoji="1" lang="zh-CN" altLang="en-US" sz="2000" dirty="0"/>
              <a:t> </a:t>
            </a:r>
            <a:r>
              <a:rPr kumimoji="1" lang="en-US" altLang="zh-CN" sz="2000" dirty="0"/>
              <a:t>=</a:t>
            </a:r>
            <a:r>
              <a:rPr kumimoji="1" lang="zh-CN" altLang="en-US" sz="2000" dirty="0"/>
              <a:t> </a:t>
            </a:r>
            <a:r>
              <a:rPr kumimoji="1" lang="en-US" altLang="zh-CN" sz="2000" dirty="0" err="1"/>
              <a:t>tmp</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b="1" dirty="0"/>
              <a:t>int</a:t>
            </a:r>
            <a:r>
              <a:rPr kumimoji="1" lang="zh-CN" altLang="en-US" sz="2000" dirty="0"/>
              <a:t> </a:t>
            </a:r>
            <a:r>
              <a:rPr kumimoji="1" lang="en-US" altLang="zh-CN" sz="2000" dirty="0" err="1"/>
              <a:t>gcd</a:t>
            </a:r>
            <a:r>
              <a:rPr kumimoji="1" lang="zh-CN" altLang="en-US" sz="2000" dirty="0"/>
              <a:t> </a:t>
            </a:r>
            <a:r>
              <a:rPr kumimoji="1" lang="en-US" altLang="zh-CN" sz="2000" dirty="0"/>
              <a:t>=</a:t>
            </a:r>
            <a:r>
              <a:rPr kumimoji="1" lang="zh-CN" altLang="en-US" sz="2000" dirty="0"/>
              <a:t> </a:t>
            </a:r>
            <a:r>
              <a:rPr kumimoji="1" lang="en-US" altLang="zh-CN" sz="2000" dirty="0"/>
              <a:t>1;</a:t>
            </a:r>
          </a:p>
          <a:p>
            <a:r>
              <a:rPr kumimoji="1" lang="zh-CN" altLang="en-US" sz="2000" dirty="0"/>
              <a:t>     </a:t>
            </a:r>
            <a:r>
              <a:rPr kumimoji="1" lang="en-US" altLang="zh-CN" sz="2000" b="1" dirty="0"/>
              <a:t>for</a:t>
            </a:r>
            <a:r>
              <a:rPr kumimoji="1" lang="en-US" altLang="zh-CN" sz="2000" dirty="0"/>
              <a:t>(</a:t>
            </a:r>
            <a:r>
              <a:rPr kumimoji="1" lang="en-US" altLang="zh-CN" sz="2000" b="1" dirty="0"/>
              <a:t>int</a:t>
            </a:r>
            <a:r>
              <a:rPr kumimoji="1" lang="zh-CN" altLang="en-US" sz="2000" dirty="0"/>
              <a:t> </a:t>
            </a:r>
            <a:r>
              <a:rPr kumimoji="1" lang="en-US" altLang="zh-CN" sz="2000" dirty="0"/>
              <a:t>r=2;</a:t>
            </a:r>
            <a:r>
              <a:rPr kumimoji="1" lang="zh-CN" altLang="en-US" sz="2000" dirty="0"/>
              <a:t> </a:t>
            </a:r>
            <a:r>
              <a:rPr kumimoji="1" lang="en-US" altLang="zh-CN" sz="2000" dirty="0"/>
              <a:t>r&lt;=y;</a:t>
            </a:r>
            <a:r>
              <a:rPr kumimoji="1" lang="zh-CN" altLang="en-US" sz="2000" dirty="0"/>
              <a:t> </a:t>
            </a:r>
            <a:r>
              <a:rPr kumimoji="1" lang="en-US" altLang="zh-CN" sz="2000" dirty="0"/>
              <a:t>r++)</a:t>
            </a:r>
            <a:r>
              <a:rPr kumimoji="1" lang="zh-CN" altLang="en-US" sz="2000" dirty="0"/>
              <a:t> </a:t>
            </a:r>
            <a:r>
              <a:rPr kumimoji="1" lang="en-US" altLang="zh-CN" sz="2000" dirty="0"/>
              <a:t>{</a:t>
            </a:r>
          </a:p>
          <a:p>
            <a:r>
              <a:rPr kumimoji="1" lang="zh-CN" altLang="en-US" sz="2000" b="1" dirty="0"/>
              <a:t>          </a:t>
            </a:r>
            <a:r>
              <a:rPr kumimoji="1" lang="en-US" altLang="zh-CN" sz="2000" b="1" dirty="0"/>
              <a:t>if</a:t>
            </a:r>
            <a:r>
              <a:rPr kumimoji="1" lang="en-US" altLang="zh-CN" sz="2000" dirty="0"/>
              <a:t>(</a:t>
            </a:r>
            <a:r>
              <a:rPr kumimoji="1" lang="en-US" altLang="zh-CN" sz="2000" dirty="0" err="1"/>
              <a:t>x%r</a:t>
            </a:r>
            <a:r>
              <a:rPr kumimoji="1" lang="en-US" altLang="zh-CN" sz="2000" dirty="0"/>
              <a:t>==0</a:t>
            </a:r>
            <a:r>
              <a:rPr kumimoji="1" lang="zh-CN" altLang="en-US" sz="2000" dirty="0"/>
              <a:t> </a:t>
            </a:r>
            <a:r>
              <a:rPr kumimoji="1" lang="en-US" altLang="zh-CN" sz="2000" dirty="0"/>
              <a:t>&amp;&amp;</a:t>
            </a:r>
            <a:r>
              <a:rPr kumimoji="1" lang="zh-CN" altLang="en-US" sz="2000" dirty="0"/>
              <a:t> </a:t>
            </a:r>
            <a:r>
              <a:rPr kumimoji="1" lang="en-US" altLang="zh-CN" sz="2000" dirty="0" err="1"/>
              <a:t>y%r</a:t>
            </a:r>
            <a:r>
              <a:rPr kumimoji="1" lang="en-US" altLang="zh-CN" sz="2000" dirty="0"/>
              <a:t>==0)</a:t>
            </a:r>
            <a:r>
              <a:rPr kumimoji="1" lang="zh-CN" altLang="en-US" sz="2000" dirty="0"/>
              <a:t> </a:t>
            </a:r>
            <a:r>
              <a:rPr kumimoji="1" lang="en-US" altLang="zh-CN" sz="2000" dirty="0"/>
              <a:t>{</a:t>
            </a:r>
          </a:p>
          <a:p>
            <a:r>
              <a:rPr kumimoji="1" lang="zh-CN" altLang="en-US" sz="2000" dirty="0"/>
              <a:t>               </a:t>
            </a:r>
            <a:r>
              <a:rPr kumimoji="1" lang="en-US" altLang="zh-CN" sz="2000" dirty="0" err="1"/>
              <a:t>gcd</a:t>
            </a:r>
            <a:r>
              <a:rPr kumimoji="1" lang="zh-CN" altLang="en-US" sz="2000" dirty="0"/>
              <a:t> </a:t>
            </a:r>
            <a:r>
              <a:rPr kumimoji="1" lang="en-US" altLang="zh-CN" sz="2000" dirty="0"/>
              <a:t>=</a:t>
            </a:r>
            <a:r>
              <a:rPr kumimoji="1" lang="zh-CN" altLang="en-US" sz="2000" dirty="0"/>
              <a:t> </a:t>
            </a:r>
            <a:r>
              <a:rPr kumimoji="1" lang="en-US" altLang="zh-CN" sz="2000" dirty="0"/>
              <a:t>r;</a:t>
            </a:r>
          </a:p>
          <a:p>
            <a:r>
              <a:rPr kumimoji="1" lang="zh-CN" altLang="en-US" sz="2000" dirty="0"/>
              <a:t>               </a:t>
            </a:r>
            <a:r>
              <a:rPr kumimoji="1" lang="en-US" altLang="zh-CN" sz="2000" dirty="0">
                <a:solidFill>
                  <a:srgbClr val="FF0000"/>
                </a:solidFill>
              </a:rPr>
              <a:t>break;</a:t>
            </a:r>
          </a:p>
          <a:p>
            <a:r>
              <a:rPr kumimoji="1" lang="zh-CN" altLang="en-US" sz="2000" dirty="0"/>
              <a:t>          </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b="1" dirty="0"/>
              <a:t>return</a:t>
            </a:r>
            <a:r>
              <a:rPr kumimoji="1" lang="zh-CN" altLang="en-US" sz="2000" dirty="0"/>
              <a:t> </a:t>
            </a:r>
            <a:r>
              <a:rPr kumimoji="1" lang="en-US" altLang="zh-CN" sz="2000" dirty="0" err="1"/>
              <a:t>gcd</a:t>
            </a:r>
            <a:endParaRPr kumimoji="1" lang="en-US" altLang="zh-CN" sz="2000" dirty="0"/>
          </a:p>
          <a:p>
            <a:r>
              <a:rPr kumimoji="1" lang="en-US" altLang="zh-CN" sz="2000" dirty="0"/>
              <a:t>}</a:t>
            </a:r>
            <a:endParaRPr kumimoji="1" lang="zh-CN" altLang="en-US" sz="2000" dirty="0"/>
          </a:p>
        </p:txBody>
      </p:sp>
      <p:grpSp>
        <p:nvGrpSpPr>
          <p:cNvPr id="12" name="组合 11">
            <a:extLst>
              <a:ext uri="{FF2B5EF4-FFF2-40B4-BE49-F238E27FC236}">
                <a16:creationId xmlns:a16="http://schemas.microsoft.com/office/drawing/2014/main" id="{F7A2331A-3AD0-F82C-2CA0-7611143D336F}"/>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BB10BA2-BA7C-FDAF-B4D8-BBBD1FD0D803}"/>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9A09055A-AC1E-9810-1914-D424BCFFFF5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41E2E76E-A1D2-47DE-F53A-87B1FA6E019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80CDCC60-ACD1-5943-F118-C660D077E1D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772EAD01-C1C7-33B7-18DC-81777C83A43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30237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5473960" y="1322070"/>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不能整除</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y</a:t>
            </a:r>
            <a:r>
              <a:rPr lang="zh-CN" altLang="zh-CN" dirty="0">
                <a:solidFill>
                  <a:srgbClr val="FFFF00"/>
                </a:solidFill>
                <a:latin typeface="微软雅黑" panose="020B0503020204020204" pitchFamily="34" charset="-122"/>
                <a:ea typeface="微软雅黑" panose="020B0503020204020204" pitchFamily="34" charset="-122"/>
              </a:rPr>
              <a:t>整除</a:t>
            </a:r>
            <a:r>
              <a:rPr lang="en-US" altLang="zh-CN" dirty="0">
                <a:solidFill>
                  <a:srgbClr val="FFFF00"/>
                </a:solidFill>
                <a:latin typeface="微软雅黑" panose="020B0503020204020204" pitchFamily="34" charset="-122"/>
                <a:ea typeface="微软雅黑" panose="020B0503020204020204" pitchFamily="34" charset="-122"/>
              </a:rPr>
              <a:t>x</a:t>
            </a:r>
            <a:r>
              <a:rPr lang="zh-CN" altLang="zh-CN" dirty="0">
                <a:solidFill>
                  <a:srgbClr val="FFFF00"/>
                </a:solidFill>
                <a:latin typeface="微软雅黑" panose="020B0503020204020204" pitchFamily="34" charset="-122"/>
                <a:ea typeface="微软雅黑" panose="020B0503020204020204" pitchFamily="34" charset="-122"/>
              </a:rPr>
              <a:t>，y即为最大公约数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1717131" y="4949502"/>
            <a:ext cx="203132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欧几里得算法</a:t>
            </a:r>
          </a:p>
        </p:txBody>
      </p:sp>
      <p:pic>
        <p:nvPicPr>
          <p:cNvPr id="1028" name="Picture 4">
            <a:extLst>
              <a:ext uri="{FF2B5EF4-FFF2-40B4-BE49-F238E27FC236}">
                <a16:creationId xmlns:a16="http://schemas.microsoft.com/office/drawing/2014/main" id="{AE93E4D0-C0D9-04DB-AC7E-28CEF6A53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 y="2100262"/>
            <a:ext cx="5071889"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69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241057" y="1448818"/>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不能整除</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y</a:t>
            </a:r>
            <a:r>
              <a:rPr lang="zh-CN" altLang="zh-CN" dirty="0">
                <a:solidFill>
                  <a:srgbClr val="FFFF00"/>
                </a:solidFill>
                <a:latin typeface="微软雅黑" panose="020B0503020204020204" pitchFamily="34" charset="-122"/>
                <a:ea typeface="微软雅黑" panose="020B0503020204020204" pitchFamily="34" charset="-122"/>
              </a:rPr>
              <a:t>整除</a:t>
            </a:r>
            <a:r>
              <a:rPr lang="en-US" altLang="zh-CN" dirty="0">
                <a:solidFill>
                  <a:srgbClr val="FFFF00"/>
                </a:solidFill>
                <a:latin typeface="微软雅黑" panose="020B0503020204020204" pitchFamily="34" charset="-122"/>
                <a:ea typeface="微软雅黑" panose="020B0503020204020204" pitchFamily="34" charset="-122"/>
              </a:rPr>
              <a:t>x</a:t>
            </a:r>
            <a:r>
              <a:rPr lang="zh-CN" altLang="zh-CN" dirty="0">
                <a:solidFill>
                  <a:srgbClr val="FFFF00"/>
                </a:solidFill>
                <a:latin typeface="微软雅黑" panose="020B0503020204020204" pitchFamily="34" charset="-122"/>
                <a:ea typeface="微软雅黑" panose="020B0503020204020204" pitchFamily="34" charset="-122"/>
              </a:rPr>
              <a:t>，y即为最大公约数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96DDE5FB-6C55-4BF8-9AB7-138C67869C15}"/>
              </a:ext>
            </a:extLst>
          </p:cNvPr>
          <p:cNvSpPr txBox="1"/>
          <p:nvPr/>
        </p:nvSpPr>
        <p:spPr>
          <a:xfrm>
            <a:off x="7320857" y="1690009"/>
            <a:ext cx="4267577" cy="4093428"/>
          </a:xfrm>
          <a:prstGeom prst="rect">
            <a:avLst/>
          </a:prstGeom>
          <a:noFill/>
          <a:ln>
            <a:solidFill>
              <a:schemeClr val="accent2">
                <a:lumMod val="50000"/>
              </a:schemeClr>
            </a:solidFill>
          </a:ln>
        </p:spPr>
        <p:txBody>
          <a:bodyPr wrap="square" rtlCol="0">
            <a:spAutoFit/>
          </a:bodyPr>
          <a:lstStyle/>
          <a:p>
            <a:r>
              <a:rPr kumimoji="1" lang="en-US" altLang="zh-CN" sz="2000" b="1" dirty="0"/>
              <a:t>int</a:t>
            </a:r>
            <a:r>
              <a:rPr kumimoji="1" lang="zh-CN" altLang="en-US" sz="2000" dirty="0"/>
              <a:t> </a:t>
            </a:r>
            <a:r>
              <a:rPr kumimoji="1" lang="en-US" altLang="zh-CN" sz="2000" dirty="0"/>
              <a:t>GCD(</a:t>
            </a:r>
            <a:r>
              <a:rPr kumimoji="1" lang="en-US" altLang="zh-CN" sz="2000" b="1" dirty="0"/>
              <a:t>int</a:t>
            </a:r>
            <a:r>
              <a:rPr kumimoji="1" lang="zh-CN" altLang="en-US" sz="2000" dirty="0"/>
              <a:t> </a:t>
            </a:r>
            <a:r>
              <a:rPr kumimoji="1" lang="en-US" altLang="zh-CN" sz="2000" dirty="0"/>
              <a:t>x,</a:t>
            </a:r>
            <a:r>
              <a:rPr kumimoji="1" lang="zh-CN" altLang="en-US" sz="2000" dirty="0"/>
              <a:t> </a:t>
            </a:r>
            <a:r>
              <a:rPr kumimoji="1" lang="en-US" altLang="zh-CN" sz="2000" b="1" dirty="0"/>
              <a:t>int</a:t>
            </a:r>
            <a:r>
              <a:rPr kumimoji="1" lang="zh-CN" altLang="en-US" sz="2000" dirty="0"/>
              <a:t> </a:t>
            </a:r>
            <a:r>
              <a:rPr kumimoji="1" lang="en-US" altLang="zh-CN" sz="2000" dirty="0"/>
              <a:t>y)</a:t>
            </a:r>
            <a:r>
              <a:rPr kumimoji="1" lang="zh-CN" altLang="en-US" sz="2000" dirty="0"/>
              <a:t> </a:t>
            </a:r>
            <a:r>
              <a:rPr kumimoji="1" lang="en-US" altLang="zh-CN" sz="2000" dirty="0"/>
              <a:t>{   //</a:t>
            </a:r>
            <a:r>
              <a:rPr kumimoji="1" lang="zh-CN" altLang="en-US" sz="2000" dirty="0"/>
              <a:t>欧几里得</a:t>
            </a:r>
            <a:endParaRPr kumimoji="1" lang="en-US" altLang="zh-CN" sz="2000" dirty="0"/>
          </a:p>
          <a:p>
            <a:r>
              <a:rPr kumimoji="1" lang="zh-CN" altLang="en-US" sz="2000" dirty="0"/>
              <a:t>     </a:t>
            </a:r>
            <a:r>
              <a:rPr kumimoji="1" lang="en-US" altLang="zh-CN" sz="2000" b="1" dirty="0"/>
              <a:t>if</a:t>
            </a:r>
            <a:r>
              <a:rPr kumimoji="1" lang="en-US" altLang="zh-CN" sz="2000" dirty="0"/>
              <a:t>(x</a:t>
            </a:r>
            <a:r>
              <a:rPr kumimoji="1" lang="zh-CN" altLang="en-US" sz="2000" dirty="0"/>
              <a:t> </a:t>
            </a:r>
            <a:r>
              <a:rPr kumimoji="1" lang="en-US" altLang="zh-CN" sz="2000" dirty="0"/>
              <a:t>&lt;</a:t>
            </a:r>
            <a:r>
              <a:rPr kumimoji="1" lang="zh-CN" altLang="en-US" sz="2000" dirty="0"/>
              <a:t> </a:t>
            </a:r>
            <a:r>
              <a:rPr kumimoji="1" lang="en-US" altLang="zh-CN" sz="2000" dirty="0"/>
              <a:t>y)</a:t>
            </a:r>
            <a:r>
              <a:rPr kumimoji="1" lang="zh-CN" altLang="en-US" sz="2000" dirty="0"/>
              <a:t> </a:t>
            </a:r>
            <a:r>
              <a:rPr kumimoji="1" lang="en-US" altLang="zh-CN" sz="2000" dirty="0"/>
              <a:t>{</a:t>
            </a:r>
          </a:p>
          <a:p>
            <a:r>
              <a:rPr kumimoji="1" lang="zh-CN" altLang="en-US" sz="2000" dirty="0"/>
              <a:t>          </a:t>
            </a:r>
            <a:r>
              <a:rPr kumimoji="1" lang="en-US" altLang="zh-CN" sz="2000" b="1" dirty="0"/>
              <a:t>int</a:t>
            </a:r>
            <a:r>
              <a:rPr kumimoji="1" lang="zh-CN" altLang="en-US" sz="2000" dirty="0"/>
              <a:t> </a:t>
            </a:r>
            <a:r>
              <a:rPr kumimoji="1" lang="en-US" altLang="zh-CN" sz="2000" dirty="0" err="1"/>
              <a:t>tmp</a:t>
            </a:r>
            <a:r>
              <a:rPr kumimoji="1" lang="zh-CN" altLang="en-US" sz="2000" dirty="0"/>
              <a:t> </a:t>
            </a:r>
            <a:r>
              <a:rPr kumimoji="1" lang="en-US" altLang="zh-CN" sz="2000" dirty="0"/>
              <a:t>=</a:t>
            </a:r>
            <a:r>
              <a:rPr kumimoji="1" lang="zh-CN" altLang="en-US" sz="2000" dirty="0"/>
              <a:t> </a:t>
            </a:r>
            <a:r>
              <a:rPr kumimoji="1" lang="en-US" altLang="zh-CN" sz="2000" dirty="0"/>
              <a:t>x;</a:t>
            </a:r>
          </a:p>
          <a:p>
            <a:r>
              <a:rPr kumimoji="1" lang="zh-CN" altLang="en-US" sz="2000" dirty="0"/>
              <a:t>          </a:t>
            </a:r>
            <a:r>
              <a:rPr kumimoji="1" lang="en-US" altLang="zh-CN" sz="2000" dirty="0"/>
              <a:t>x</a:t>
            </a:r>
            <a:r>
              <a:rPr kumimoji="1" lang="zh-CN" altLang="en-US" sz="2000" dirty="0"/>
              <a:t> </a:t>
            </a:r>
            <a:r>
              <a:rPr kumimoji="1" lang="en-US" altLang="zh-CN" sz="2000" dirty="0"/>
              <a:t>=</a:t>
            </a:r>
            <a:r>
              <a:rPr kumimoji="1" lang="zh-CN" altLang="en-US" sz="2000" dirty="0"/>
              <a:t> </a:t>
            </a:r>
            <a:r>
              <a:rPr kumimoji="1" lang="en-US" altLang="zh-CN" sz="2000" dirty="0"/>
              <a:t>y;</a:t>
            </a:r>
          </a:p>
          <a:p>
            <a:r>
              <a:rPr kumimoji="1" lang="zh-CN" altLang="en-US" sz="2000" dirty="0"/>
              <a:t>          </a:t>
            </a:r>
            <a:r>
              <a:rPr kumimoji="1" lang="en-US" altLang="zh-CN" sz="2000" dirty="0"/>
              <a:t>y</a:t>
            </a:r>
            <a:r>
              <a:rPr kumimoji="1" lang="zh-CN" altLang="en-US" sz="2000" dirty="0"/>
              <a:t> </a:t>
            </a:r>
            <a:r>
              <a:rPr kumimoji="1" lang="en-US" altLang="zh-CN" sz="2000" dirty="0"/>
              <a:t>=</a:t>
            </a:r>
            <a:r>
              <a:rPr kumimoji="1" lang="zh-CN" altLang="en-US" sz="2000" dirty="0"/>
              <a:t> </a:t>
            </a:r>
            <a:r>
              <a:rPr kumimoji="1" lang="en-US" altLang="zh-CN" sz="2000" dirty="0" err="1"/>
              <a:t>tmp</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b="1" dirty="0"/>
              <a:t>while</a:t>
            </a:r>
            <a:r>
              <a:rPr kumimoji="1" lang="en-US" altLang="zh-CN" sz="2000" dirty="0"/>
              <a:t>(x % y) {  //</a:t>
            </a:r>
            <a:r>
              <a:rPr kumimoji="1" lang="zh-CN" altLang="en-US" sz="2000" dirty="0"/>
              <a:t>循环至</a:t>
            </a:r>
            <a:r>
              <a:rPr kumimoji="1" lang="en-US" altLang="zh-CN" sz="2000" dirty="0" err="1"/>
              <a:t>x%y</a:t>
            </a:r>
            <a:r>
              <a:rPr kumimoji="1" lang="en-US" altLang="zh-CN" sz="2000" dirty="0"/>
              <a:t>==0</a:t>
            </a:r>
            <a:r>
              <a:rPr kumimoji="1" lang="zh-CN" altLang="en-US" sz="2000" dirty="0"/>
              <a:t>为止</a:t>
            </a:r>
            <a:endParaRPr kumimoji="1" lang="en-US" altLang="zh-CN" sz="2000" dirty="0"/>
          </a:p>
          <a:p>
            <a:r>
              <a:rPr kumimoji="1" lang="en-US" altLang="zh-CN" sz="2000" dirty="0"/>
              <a:t>          </a:t>
            </a:r>
            <a:r>
              <a:rPr kumimoji="1" lang="en-US" altLang="zh-CN" sz="2000" b="1" dirty="0"/>
              <a:t>int</a:t>
            </a:r>
            <a:r>
              <a:rPr kumimoji="1" lang="en-US" altLang="zh-CN" sz="2000" dirty="0"/>
              <a:t> r = x % y;</a:t>
            </a:r>
          </a:p>
          <a:p>
            <a:r>
              <a:rPr kumimoji="1" lang="en-US" altLang="zh-CN" sz="2000" dirty="0"/>
              <a:t>          x = y;</a:t>
            </a:r>
          </a:p>
          <a:p>
            <a:r>
              <a:rPr kumimoji="1" lang="en-US" altLang="zh-CN" sz="2000" dirty="0"/>
              <a:t>          y = r;</a:t>
            </a:r>
          </a:p>
          <a:p>
            <a:r>
              <a:rPr kumimoji="1" lang="en-US" altLang="zh-CN" sz="2000" dirty="0"/>
              <a:t>      }</a:t>
            </a:r>
          </a:p>
          <a:p>
            <a:r>
              <a:rPr kumimoji="1" lang="en-US" altLang="zh-CN" sz="2000" b="1" dirty="0"/>
              <a:t>      return</a:t>
            </a:r>
            <a:r>
              <a:rPr kumimoji="1" lang="zh-CN" altLang="en-US" sz="2000" dirty="0"/>
              <a:t> </a:t>
            </a:r>
            <a:r>
              <a:rPr kumimoji="1" lang="en-US" altLang="zh-CN" sz="2000" dirty="0"/>
              <a:t>y;</a:t>
            </a:r>
          </a:p>
          <a:p>
            <a:r>
              <a:rPr kumimoji="1" lang="en-US" altLang="zh-CN" sz="2000" dirty="0"/>
              <a:t>}</a:t>
            </a:r>
            <a:endParaRPr kumimoji="1" lang="zh-CN" altLang="en-US" sz="2000" dirty="0"/>
          </a:p>
        </p:txBody>
      </p:sp>
      <p:sp>
        <p:nvSpPr>
          <p:cNvPr id="9" name="文本框 8">
            <a:extLst>
              <a:ext uri="{FF2B5EF4-FFF2-40B4-BE49-F238E27FC236}">
                <a16:creationId xmlns:a16="http://schemas.microsoft.com/office/drawing/2014/main" id="{EFBA2001-7232-41BA-A525-95C948993B71}"/>
              </a:ext>
            </a:extLst>
          </p:cNvPr>
          <p:cNvSpPr txBox="1"/>
          <p:nvPr/>
        </p:nvSpPr>
        <p:spPr>
          <a:xfrm>
            <a:off x="8423953" y="6062219"/>
            <a:ext cx="1794081"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C\C++</a:t>
            </a:r>
            <a:r>
              <a:rPr lang="zh-CN" altLang="en-US" sz="2400" dirty="0">
                <a:latin typeface="微软雅黑" panose="020B0503020204020204" pitchFamily="34" charset="-122"/>
                <a:ea typeface="微软雅黑" panose="020B0503020204020204" pitchFamily="34" charset="-122"/>
              </a:rPr>
              <a:t>代码</a:t>
            </a:r>
          </a:p>
        </p:txBody>
      </p:sp>
    </p:spTree>
    <p:extLst>
      <p:ext uri="{BB962C8B-B14F-4D97-AF65-F5344CB8AC3E}">
        <p14:creationId xmlns:p14="http://schemas.microsoft.com/office/powerpoint/2010/main" val="119271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1" y="3439840"/>
            <a:ext cx="1313180"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绪论</a:t>
            </a:r>
          </a:p>
        </p:txBody>
      </p:sp>
      <p:sp>
        <p:nvSpPr>
          <p:cNvPr id="8" name="矩形 7"/>
          <p:cNvSpPr/>
          <p:nvPr/>
        </p:nvSpPr>
        <p:spPr>
          <a:xfrm>
            <a:off x="5261477" y="2445722"/>
            <a:ext cx="1669047"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俞勇、郑冠杰</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a:t>
            </a:r>
          </a:p>
        </p:txBody>
      </p:sp>
      <p:pic>
        <p:nvPicPr>
          <p:cNvPr id="33" name="图片 32">
            <a:extLst>
              <a:ext uri="{FF2B5EF4-FFF2-40B4-BE49-F238E27FC236}">
                <a16:creationId xmlns:a16="http://schemas.microsoft.com/office/drawing/2014/main" id="{768B4DF6-32FD-47E3-B7CC-A91F9FF88B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不能整除</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整除</a:t>
            </a:r>
            <a:r>
              <a:rPr lang="en-US" altLang="zh-CN" dirty="0">
                <a:latin typeface="微软雅黑" panose="020B0503020204020204" pitchFamily="34" charset="-122"/>
                <a:ea typeface="微软雅黑" panose="020B0503020204020204" pitchFamily="34" charset="-122"/>
              </a:rPr>
              <a:t>x</a:t>
            </a:r>
            <a:r>
              <a:rPr lang="zh-CN" altLang="zh-CN" dirty="0">
                <a:latin typeface="微软雅黑" panose="020B0503020204020204" pitchFamily="34" charset="-122"/>
                <a:ea typeface="微软雅黑" panose="020B0503020204020204" pitchFamily="34" charset="-122"/>
              </a:rPr>
              <a:t>，y即为最大公约数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rgbClr val="FFFF00"/>
                </a:solidFill>
                <a:latin typeface="微软雅黑" panose="020B0503020204020204" pitchFamily="34" charset="-122"/>
                <a:ea typeface="微软雅黑" panose="020B0503020204020204" pitchFamily="34" charset="-122"/>
              </a:rPr>
              <a:t>欧几里得算法</a:t>
            </a:r>
          </a:p>
        </p:txBody>
      </p:sp>
      <p:sp>
        <p:nvSpPr>
          <p:cNvPr id="10" name="任意多边形: 形状 9">
            <a:extLst>
              <a:ext uri="{FF2B5EF4-FFF2-40B4-BE49-F238E27FC236}">
                <a16:creationId xmlns:a16="http://schemas.microsoft.com/office/drawing/2014/main" id="{E1E4FB44-B4D9-4519-AF31-588E3DF21398}"/>
              </a:ext>
            </a:extLst>
          </p:cNvPr>
          <p:cNvSpPr/>
          <p:nvPr/>
        </p:nvSpPr>
        <p:spPr>
          <a:xfrm>
            <a:off x="127613" y="1213123"/>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F9A7CC6-EB14-46B5-BEA3-434CC6332B64}"/>
              </a:ext>
            </a:extLst>
          </p:cNvPr>
          <p:cNvSpPr txBox="1"/>
          <p:nvPr/>
        </p:nvSpPr>
        <p:spPr>
          <a:xfrm>
            <a:off x="1132165" y="5848532"/>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易读性高、正确性易证明</a:t>
            </a:r>
            <a:endParaRPr lang="zh-CN" altLang="en-US" dirty="0"/>
          </a:p>
        </p:txBody>
      </p:sp>
      <p:sp>
        <p:nvSpPr>
          <p:cNvPr id="12" name="文本框 11">
            <a:extLst>
              <a:ext uri="{FF2B5EF4-FFF2-40B4-BE49-F238E27FC236}">
                <a16:creationId xmlns:a16="http://schemas.microsoft.com/office/drawing/2014/main" id="{755F9C16-2642-49C5-9091-C3713F638D06}"/>
              </a:ext>
            </a:extLst>
          </p:cNvPr>
          <p:cNvSpPr txBox="1"/>
          <p:nvPr/>
        </p:nvSpPr>
        <p:spPr>
          <a:xfrm>
            <a:off x="7094034" y="5886602"/>
            <a:ext cx="3570208"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易读，但正确性较难证明</a:t>
            </a:r>
            <a:endParaRPr lang="zh-CN" altLang="en-US" dirty="0"/>
          </a:p>
        </p:txBody>
      </p:sp>
    </p:spTree>
    <p:extLst>
      <p:ext uri="{BB962C8B-B14F-4D97-AF65-F5344CB8AC3E}">
        <p14:creationId xmlns:p14="http://schemas.microsoft.com/office/powerpoint/2010/main" val="4147088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5808371" y="1477804"/>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938028" y="1139250"/>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5" name="文本框 4">
            <a:extLst>
              <a:ext uri="{FF2B5EF4-FFF2-40B4-BE49-F238E27FC236}">
                <a16:creationId xmlns:a16="http://schemas.microsoft.com/office/drawing/2014/main" id="{DB070908-1FC7-4E02-BFDD-DE2CF3C725E5}"/>
              </a:ext>
            </a:extLst>
          </p:cNvPr>
          <p:cNvSpPr txBox="1"/>
          <p:nvPr/>
        </p:nvSpPr>
        <p:spPr>
          <a:xfrm>
            <a:off x="1524000" y="1367011"/>
            <a:ext cx="249299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欧几里得算法的证明</a:t>
            </a:r>
          </a:p>
        </p:txBody>
      </p:sp>
      <mc:AlternateContent xmlns:mc="http://schemas.openxmlformats.org/markup-compatibility/2006" xmlns:a14="http://schemas.microsoft.com/office/drawing/2010/main">
        <mc:Choice Requires="a14">
          <p:sp>
            <p:nvSpPr>
              <p:cNvPr id="13" name="任意多边形: 形状 12">
                <a:extLst>
                  <a:ext uri="{FF2B5EF4-FFF2-40B4-BE49-F238E27FC236}">
                    <a16:creationId xmlns:a16="http://schemas.microsoft.com/office/drawing/2014/main" id="{137237BA-C5E0-48D6-A619-0ACDF1D5090E}"/>
                  </a:ext>
                </a:extLst>
              </p:cNvPr>
              <p:cNvSpPr/>
              <p:nvPr/>
            </p:nvSpPr>
            <p:spPr>
              <a:xfrm>
                <a:off x="679474" y="1847850"/>
                <a:ext cx="4864359" cy="20383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欧几里得定理</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dirty="0">
                    <a:latin typeface="微软雅黑" panose="020B0503020204020204" pitchFamily="34" charset="-122"/>
                    <a:ea typeface="微软雅黑" panose="020B0503020204020204" pitchFamily="34" charset="-122"/>
                  </a:rPr>
                  <a:t>设</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是正整数，并且</a:t>
                </a:r>
                <a14:m>
                  <m:oMath xmlns:m="http://schemas.openxmlformats.org/officeDocument/2006/math">
                    <m:r>
                      <a:rPr lang="en-US" altLang="zh-CN" b="0" i="0" smtClean="0">
                        <a:latin typeface="Cambria Math" panose="02040503050406030204" pitchFamily="18" charset="0"/>
                      </a:rPr>
                      <m:t>0&lt;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的最大公约数</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(x, y)</a:t>
                </a:r>
                <a:r>
                  <a:rPr lang="zh-CN" altLang="en-US" dirty="0">
                    <a:latin typeface="微软雅黑" panose="020B0503020204020204" pitchFamily="34" charset="-122"/>
                    <a:ea typeface="微软雅黑" panose="020B0503020204020204" pitchFamily="34" charset="-122"/>
                  </a:rPr>
                  <a:t>满足以下性质：</a:t>
                </a:r>
                <a:endParaRPr lang="en-US" altLang="zh-CN" dirty="0">
                  <a:latin typeface="微软雅黑" panose="020B0503020204020204" pitchFamily="34" charset="-122"/>
                  <a:ea typeface="微软雅黑" panose="020B0503020204020204" pitchFamily="34" charset="-122"/>
                </a:endParaRPr>
              </a:p>
              <a:p>
                <a:pPr marL="342900" indent="-342900">
                  <a:lnSpc>
                    <a:spcPts val="2800"/>
                  </a:lnSpc>
                  <a:buAutoNum type="arabicParenBoth"/>
                </a:pPr>
                <a:r>
                  <a:rPr lang="zh-CN" altLang="en-US" dirty="0">
                    <a:latin typeface="微软雅黑" panose="020B0503020204020204" pitchFamily="34" charset="-122"/>
                    <a:ea typeface="微软雅黑" panose="020B0503020204020204" pitchFamily="34" charset="-122"/>
                  </a:rPr>
                  <a:t>如果 </a:t>
                </a:r>
                <a:r>
                  <a:rPr lang="en-US" altLang="zh-CN" dirty="0">
                    <a:latin typeface="微软雅黑" panose="020B0503020204020204" pitchFamily="34" charset="-122"/>
                    <a:ea typeface="微软雅黑" panose="020B0503020204020204" pitchFamily="34" charset="-122"/>
                  </a:rPr>
                  <a:t>x mod y = 0, </a:t>
                </a:r>
                <a:r>
                  <a:rPr lang="zh-CN" altLang="en-US" dirty="0">
                    <a:latin typeface="微软雅黑" panose="020B0503020204020204" pitchFamily="34" charset="-122"/>
                    <a:ea typeface="微软雅黑" panose="020B0503020204020204" pitchFamily="34" charset="-122"/>
                  </a:rPr>
                  <a:t>则</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(x, y) = y;</a:t>
                </a:r>
              </a:p>
              <a:p>
                <a:pPr marL="342900" indent="-342900">
                  <a:lnSpc>
                    <a:spcPts val="2800"/>
                  </a:lnSpc>
                  <a:buAutoNum type="arabicParenBoth"/>
                </a:pPr>
                <a:r>
                  <a:rPr lang="zh-CN" altLang="en-US" dirty="0">
                    <a:latin typeface="微软雅黑" panose="020B0503020204020204" pitchFamily="34" charset="-122"/>
                    <a:ea typeface="微软雅黑" panose="020B0503020204020204" pitchFamily="34" charset="-122"/>
                  </a:rPr>
                  <a:t>否则，</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(x, y) = </a:t>
                </a:r>
                <a:r>
                  <a:rPr lang="en-US" altLang="zh-CN" dirty="0" err="1">
                    <a:latin typeface="微软雅黑" panose="020B0503020204020204" pitchFamily="34" charset="-122"/>
                    <a:ea typeface="微软雅黑" panose="020B0503020204020204" pitchFamily="34" charset="-122"/>
                  </a:rPr>
                  <a:t>gcd</a:t>
                </a:r>
                <a:r>
                  <a:rPr lang="en-US" altLang="zh-CN" dirty="0">
                    <a:latin typeface="微软雅黑" panose="020B0503020204020204" pitchFamily="34" charset="-122"/>
                    <a:ea typeface="微软雅黑" panose="020B0503020204020204" pitchFamily="34" charset="-122"/>
                  </a:rPr>
                  <a:t>(y, x mod y)</a:t>
                </a:r>
                <a:endParaRPr lang="zh-CN" altLang="en-US" dirty="0">
                  <a:latin typeface="微软雅黑" panose="020B0503020204020204" pitchFamily="34" charset="-122"/>
                  <a:ea typeface="微软雅黑" panose="020B0503020204020204" pitchFamily="34" charset="-122"/>
                </a:endParaRPr>
              </a:p>
            </p:txBody>
          </p:sp>
        </mc:Choice>
        <mc:Fallback xmlns="">
          <p:sp>
            <p:nvSpPr>
              <p:cNvPr id="13" name="任意多边形: 形状 12">
                <a:extLst>
                  <a:ext uri="{FF2B5EF4-FFF2-40B4-BE49-F238E27FC236}">
                    <a16:creationId xmlns:a16="http://schemas.microsoft.com/office/drawing/2014/main" id="{137237BA-C5E0-48D6-A619-0ACDF1D5090E}"/>
                  </a:ext>
                </a:extLst>
              </p:cNvPr>
              <p:cNvSpPr>
                <a:spLocks noRot="1" noChangeAspect="1" noMove="1" noResize="1" noEditPoints="1" noAdjustHandles="1" noChangeArrowheads="1" noChangeShapeType="1" noTextEdit="1"/>
              </p:cNvSpPr>
              <p:nvPr/>
            </p:nvSpPr>
            <p:spPr>
              <a:xfrm>
                <a:off x="679474" y="1847850"/>
                <a:ext cx="4864359" cy="20383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b="-6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CC3F309-A8B8-463D-A90A-3EBA8E40B979}"/>
                  </a:ext>
                </a:extLst>
              </p:cNvPr>
              <p:cNvSpPr txBox="1"/>
              <p:nvPr/>
            </p:nvSpPr>
            <p:spPr>
              <a:xfrm>
                <a:off x="79862" y="3995722"/>
                <a:ext cx="4007828" cy="807978"/>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sym typeface="Wingdings" panose="05000000000000000000" pitchFamily="2" charset="2"/>
                  </a:rPr>
                  <a:t>性质（</a:t>
                </a:r>
                <a:r>
                  <a:rPr lang="en-US" altLang="zh-CN"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dirty="0">
                    <a:latin typeface="微软雅黑" panose="020B0503020204020204" pitchFamily="34" charset="-122"/>
                    <a:ea typeface="微软雅黑" panose="020B0503020204020204" pitchFamily="34" charset="-122"/>
                    <a:sym typeface="Wingdings" panose="05000000000000000000" pitchFamily="2" charset="2"/>
                  </a:rPr>
                  <a:t>）不用证明</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性质（</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）由于</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𝑥</m:t>
                            </m:r>
                          </m:num>
                          <m:den>
                            <m:r>
                              <a:rPr lang="en-US" altLang="zh-CN" b="0" i="1" smtClean="0">
                                <a:latin typeface="Cambria Math" panose="02040503050406030204" pitchFamily="18" charset="0"/>
                                <a:ea typeface="微软雅黑" panose="020B0503020204020204" pitchFamily="34" charset="-122"/>
                              </a:rPr>
                              <m:t>𝑦</m:t>
                            </m:r>
                          </m:den>
                        </m:f>
                      </m:e>
                    </m:d>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𝑚𝑜𝑑</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p:sp>
            <p:nvSpPr>
              <p:cNvPr id="8" name="文本框 7">
                <a:extLst>
                  <a:ext uri="{FF2B5EF4-FFF2-40B4-BE49-F238E27FC236}">
                    <a16:creationId xmlns:a16="http://schemas.microsoft.com/office/drawing/2014/main" id="{4CC3F309-A8B8-463D-A90A-3EBA8E40B979}"/>
                  </a:ext>
                </a:extLst>
              </p:cNvPr>
              <p:cNvSpPr txBox="1">
                <a:spLocks noRot="1" noChangeAspect="1" noMove="1" noResize="1" noEditPoints="1" noAdjustHandles="1" noChangeArrowheads="1" noChangeShapeType="1" noTextEdit="1"/>
              </p:cNvSpPr>
              <p:nvPr/>
            </p:nvSpPr>
            <p:spPr>
              <a:xfrm>
                <a:off x="79862" y="3995722"/>
                <a:ext cx="4007828" cy="807978"/>
              </a:xfrm>
              <a:prstGeom prst="rect">
                <a:avLst/>
              </a:prstGeom>
              <a:blipFill>
                <a:blip r:embed="rId4"/>
                <a:stretch>
                  <a:fillRect l="-1216" t="-3759" b="-7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69833ED-FB17-49DF-B1F7-D98AF0E0DB11}"/>
                  </a:ext>
                </a:extLst>
              </p:cNvPr>
              <p:cNvSpPr txBox="1"/>
              <p:nvPr/>
            </p:nvSpPr>
            <p:spPr>
              <a:xfrm>
                <a:off x="320909" y="6269297"/>
                <a:ext cx="37476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gcd</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e>
                          </m:d>
                        </m:e>
                      </m:func>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gcd</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𝑦</m:t>
                          </m:r>
                        </m:e>
                      </m:d>
                    </m:oMath>
                  </m:oMathPara>
                </a14:m>
                <a:endParaRPr lang="zh-CN" altLang="en-US" sz="2400" dirty="0"/>
              </a:p>
            </p:txBody>
          </p:sp>
        </mc:Choice>
        <mc:Fallback xmlns="">
          <p:sp>
            <p:nvSpPr>
              <p:cNvPr id="15" name="文本框 14">
                <a:extLst>
                  <a:ext uri="{FF2B5EF4-FFF2-40B4-BE49-F238E27FC236}">
                    <a16:creationId xmlns:a16="http://schemas.microsoft.com/office/drawing/2014/main" id="{669833ED-FB17-49DF-B1F7-D98AF0E0DB11}"/>
                  </a:ext>
                </a:extLst>
              </p:cNvPr>
              <p:cNvSpPr txBox="1">
                <a:spLocks noRot="1" noChangeAspect="1" noMove="1" noResize="1" noEditPoints="1" noAdjustHandles="1" noChangeArrowheads="1" noChangeShapeType="1" noTextEdit="1"/>
              </p:cNvSpPr>
              <p:nvPr/>
            </p:nvSpPr>
            <p:spPr>
              <a:xfrm>
                <a:off x="320909" y="6269297"/>
                <a:ext cx="3747629" cy="369332"/>
              </a:xfrm>
              <a:prstGeom prst="rect">
                <a:avLst/>
              </a:prstGeom>
              <a:blipFill>
                <a:blip r:embed="rId5"/>
                <a:stretch>
                  <a:fillRect l="-2606" b="-34426"/>
                </a:stretch>
              </a:blipFill>
            </p:spPr>
            <p:txBody>
              <a:bodyPr/>
              <a:lstStyle/>
              <a:p>
                <a:r>
                  <a:rPr lang="zh-CN" altLang="en-US">
                    <a:noFill/>
                  </a:rPr>
                  <a:t> </a:t>
                </a:r>
              </a:p>
            </p:txBody>
          </p:sp>
        </mc:Fallback>
      </mc:AlternateContent>
      <p:sp>
        <p:nvSpPr>
          <p:cNvPr id="18" name="箭头: 下 17">
            <a:extLst>
              <a:ext uri="{FF2B5EF4-FFF2-40B4-BE49-F238E27FC236}">
                <a16:creationId xmlns:a16="http://schemas.microsoft.com/office/drawing/2014/main" id="{C290ABF6-3BC0-4417-BD80-52C0CABC5959}"/>
              </a:ext>
            </a:extLst>
          </p:cNvPr>
          <p:cNvSpPr/>
          <p:nvPr/>
        </p:nvSpPr>
        <p:spPr>
          <a:xfrm>
            <a:off x="1815037" y="4782810"/>
            <a:ext cx="476051" cy="369333"/>
          </a:xfrm>
          <a:prstGeom prst="downArrow">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AB70910-D6CD-4885-9065-5C8CEF2D37C0}"/>
              </a:ext>
            </a:extLst>
          </p:cNvPr>
          <p:cNvSpPr txBox="1"/>
          <p:nvPr/>
        </p:nvSpPr>
        <p:spPr>
          <a:xfrm>
            <a:off x="493478" y="5163070"/>
            <a:ext cx="487986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所有 </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(x mod y) </a:t>
            </a:r>
            <a:r>
              <a:rPr lang="zh-CN" altLang="en-US" dirty="0">
                <a:latin typeface="微软雅黑" panose="020B0503020204020204" pitchFamily="34" charset="-122"/>
                <a:ea typeface="微软雅黑" panose="020B0503020204020204" pitchFamily="34" charset="-122"/>
              </a:rPr>
              <a:t>的公约数一定是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的约数</a:t>
            </a:r>
          </a:p>
        </p:txBody>
      </p:sp>
      <p:sp>
        <p:nvSpPr>
          <p:cNvPr id="14" name="文本框 13">
            <a:extLst>
              <a:ext uri="{FF2B5EF4-FFF2-40B4-BE49-F238E27FC236}">
                <a16:creationId xmlns:a16="http://schemas.microsoft.com/office/drawing/2014/main" id="{24A1024C-179E-4035-AE8E-F826FF857521}"/>
              </a:ext>
            </a:extLst>
          </p:cNvPr>
          <p:cNvSpPr txBox="1"/>
          <p:nvPr/>
        </p:nvSpPr>
        <p:spPr>
          <a:xfrm>
            <a:off x="493478" y="5551522"/>
            <a:ext cx="5110694"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任何 </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的公约数也一定是 </a:t>
            </a:r>
            <a:r>
              <a:rPr lang="en-US" altLang="zh-CN" dirty="0">
                <a:latin typeface="微软雅黑" panose="020B0503020204020204" pitchFamily="34" charset="-122"/>
                <a:ea typeface="微软雅黑" panose="020B0503020204020204" pitchFamily="34" charset="-122"/>
              </a:rPr>
              <a:t>(x mod y)</a:t>
            </a:r>
            <a:r>
              <a:rPr lang="zh-CN" altLang="en-US" dirty="0">
                <a:latin typeface="微软雅黑" panose="020B0503020204020204" pitchFamily="34" charset="-122"/>
                <a:ea typeface="微软雅黑" panose="020B0503020204020204" pitchFamily="34" charset="-122"/>
              </a:rPr>
              <a:t> 的约数</a:t>
            </a:r>
          </a:p>
        </p:txBody>
      </p:sp>
      <p:sp>
        <p:nvSpPr>
          <p:cNvPr id="16" name="箭头: 下 15">
            <a:extLst>
              <a:ext uri="{FF2B5EF4-FFF2-40B4-BE49-F238E27FC236}">
                <a16:creationId xmlns:a16="http://schemas.microsoft.com/office/drawing/2014/main" id="{BFDB34E9-5EA4-49E2-8A9A-416D0620D3C7}"/>
              </a:ext>
            </a:extLst>
          </p:cNvPr>
          <p:cNvSpPr/>
          <p:nvPr/>
        </p:nvSpPr>
        <p:spPr>
          <a:xfrm>
            <a:off x="1815037" y="5939231"/>
            <a:ext cx="476051" cy="369333"/>
          </a:xfrm>
          <a:prstGeom prst="downArrow">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852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8" grpId="0" animBg="1"/>
      <p:bldP spid="9" grpId="0"/>
      <p:bldP spid="14"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0" name="任意多边形: 形状 9">
            <a:extLst>
              <a:ext uri="{FF2B5EF4-FFF2-40B4-BE49-F238E27FC236}">
                <a16:creationId xmlns:a16="http://schemas.microsoft.com/office/drawing/2014/main" id="{E1E4FB44-B4D9-4519-AF31-588E3DF21398}"/>
              </a:ext>
            </a:extLst>
          </p:cNvPr>
          <p:cNvSpPr/>
          <p:nvPr/>
        </p:nvSpPr>
        <p:spPr>
          <a:xfrm>
            <a:off x="127613" y="1213123"/>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F9A7CC6-EB14-46B5-BEA3-434CC6332B64}"/>
              </a:ext>
            </a:extLst>
          </p:cNvPr>
          <p:cNvSpPr txBox="1"/>
          <p:nvPr/>
        </p:nvSpPr>
        <p:spPr>
          <a:xfrm>
            <a:off x="2275165" y="579102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效率低</a:t>
            </a:r>
            <a:endParaRPr lang="zh-CN" altLang="en-US" dirty="0"/>
          </a:p>
        </p:txBody>
      </p:sp>
      <p:sp>
        <p:nvSpPr>
          <p:cNvPr id="12" name="文本框 11">
            <a:extLst>
              <a:ext uri="{FF2B5EF4-FFF2-40B4-BE49-F238E27FC236}">
                <a16:creationId xmlns:a16="http://schemas.microsoft.com/office/drawing/2014/main" id="{755F9C16-2642-49C5-9091-C3713F638D06}"/>
              </a:ext>
            </a:extLst>
          </p:cNvPr>
          <p:cNvSpPr txBox="1"/>
          <p:nvPr/>
        </p:nvSpPr>
        <p:spPr>
          <a:xfrm>
            <a:off x="8501063" y="583138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效率高！</a:t>
            </a:r>
            <a:endParaRPr lang="zh-CN" altLang="en-US" dirty="0"/>
          </a:p>
        </p:txBody>
      </p:sp>
    </p:spTree>
    <p:extLst>
      <p:ext uri="{BB962C8B-B14F-4D97-AF65-F5344CB8AC3E}">
        <p14:creationId xmlns:p14="http://schemas.microsoft.com/office/powerpoint/2010/main" val="3054043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9">
            <a:extLst>
              <a:ext uri="{FF2B5EF4-FFF2-40B4-BE49-F238E27FC236}">
                <a16:creationId xmlns:a16="http://schemas.microsoft.com/office/drawing/2014/main" id="{E1E4FB44-B4D9-4519-AF31-588E3DF21398}"/>
              </a:ext>
            </a:extLst>
          </p:cNvPr>
          <p:cNvSpPr/>
          <p:nvPr/>
        </p:nvSpPr>
        <p:spPr>
          <a:xfrm>
            <a:off x="127613" y="1213123"/>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FF9A7CC6-EB14-46B5-BEA3-434CC6332B64}"/>
              </a:ext>
            </a:extLst>
          </p:cNvPr>
          <p:cNvSpPr txBox="1"/>
          <p:nvPr/>
        </p:nvSpPr>
        <p:spPr>
          <a:xfrm>
            <a:off x="2275165" y="5791020"/>
            <a:ext cx="1107996"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效率低</a:t>
            </a:r>
            <a:endParaRPr lang="zh-CN" altLang="en-US" dirty="0"/>
          </a:p>
        </p:txBody>
      </p:sp>
      <p:sp>
        <p:nvSpPr>
          <p:cNvPr id="13" name="任意多边形: 形状 12">
            <a:extLst>
              <a:ext uri="{FF2B5EF4-FFF2-40B4-BE49-F238E27FC236}">
                <a16:creationId xmlns:a16="http://schemas.microsoft.com/office/drawing/2014/main" id="{70D1D177-FBAE-49B9-B252-F7B4C5006B22}"/>
              </a:ext>
            </a:extLst>
          </p:cNvPr>
          <p:cNvSpPr/>
          <p:nvPr/>
        </p:nvSpPr>
        <p:spPr>
          <a:xfrm>
            <a:off x="7777296" y="1377650"/>
            <a:ext cx="2038350"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效率低的原因</a:t>
            </a:r>
          </a:p>
        </p:txBody>
      </p:sp>
      <p:sp>
        <p:nvSpPr>
          <p:cNvPr id="8" name="文本框 7">
            <a:extLst>
              <a:ext uri="{FF2B5EF4-FFF2-40B4-BE49-F238E27FC236}">
                <a16:creationId xmlns:a16="http://schemas.microsoft.com/office/drawing/2014/main" id="{0E50C334-4805-4401-9FE6-DC255B5C5DF9}"/>
              </a:ext>
            </a:extLst>
          </p:cNvPr>
          <p:cNvSpPr txBox="1"/>
          <p:nvPr/>
        </p:nvSpPr>
        <p:spPr>
          <a:xfrm>
            <a:off x="6462846" y="2450062"/>
            <a:ext cx="5024304" cy="100027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比如求</a:t>
            </a:r>
            <a:r>
              <a:rPr lang="en-US" altLang="zh-CN" dirty="0">
                <a:latin typeface="微软雅黑" panose="020B0503020204020204" pitchFamily="34" charset="-122"/>
                <a:ea typeface="微软雅黑" panose="020B0503020204020204" pitchFamily="34" charset="-122"/>
              </a:rPr>
              <a:t>98</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63</a:t>
            </a:r>
            <a:r>
              <a:rPr lang="zh-CN" altLang="en-US" dirty="0">
                <a:latin typeface="微软雅黑" panose="020B0503020204020204" pitchFamily="34" charset="-122"/>
                <a:ea typeface="微软雅黑" panose="020B0503020204020204" pitchFamily="34" charset="-122"/>
              </a:rPr>
              <a:t>的最大公约数，需要对</a:t>
            </a:r>
            <a:r>
              <a:rPr lang="zh-CN" altLang="en-US" dirty="0">
                <a:solidFill>
                  <a:srgbClr val="009999"/>
                </a:solidFill>
                <a:latin typeface="微软雅黑" panose="020B0503020204020204" pitchFamily="34" charset="-122"/>
                <a:ea typeface="微软雅黑" panose="020B0503020204020204" pitchFamily="34" charset="-122"/>
              </a:rPr>
              <a:t>从</a:t>
            </a:r>
            <a:r>
              <a:rPr lang="en-US" altLang="zh-CN" dirty="0">
                <a:solidFill>
                  <a:srgbClr val="009999"/>
                </a:solidFill>
                <a:latin typeface="微软雅黑" panose="020B0503020204020204" pitchFamily="34" charset="-122"/>
                <a:ea typeface="微软雅黑" panose="020B0503020204020204" pitchFamily="34" charset="-122"/>
              </a:rPr>
              <a:t>2</a:t>
            </a:r>
            <a:r>
              <a:rPr lang="zh-CN" altLang="en-US" dirty="0">
                <a:solidFill>
                  <a:srgbClr val="009999"/>
                </a:solidFill>
                <a:latin typeface="微软雅黑" panose="020B0503020204020204" pitchFamily="34" charset="-122"/>
                <a:ea typeface="微软雅黑" panose="020B0503020204020204" pitchFamily="34" charset="-122"/>
              </a:rPr>
              <a:t>到</a:t>
            </a:r>
            <a:r>
              <a:rPr lang="en-US" altLang="zh-CN" dirty="0">
                <a:solidFill>
                  <a:srgbClr val="009999"/>
                </a:solidFill>
                <a:latin typeface="微软雅黑" panose="020B0503020204020204" pitchFamily="34" charset="-122"/>
                <a:ea typeface="微软雅黑" panose="020B0503020204020204" pitchFamily="34" charset="-122"/>
              </a:rPr>
              <a:t>63</a:t>
            </a:r>
            <a:r>
              <a:rPr lang="zh-CN" altLang="en-US" dirty="0">
                <a:solidFill>
                  <a:srgbClr val="009999"/>
                </a:solidFill>
                <a:latin typeface="微软雅黑" panose="020B0503020204020204" pitchFamily="34" charset="-122"/>
                <a:ea typeface="微软雅黑" panose="020B0503020204020204" pitchFamily="34" charset="-122"/>
              </a:rPr>
              <a:t>的所有整数</a:t>
            </a:r>
            <a:r>
              <a:rPr lang="zh-CN" altLang="en-US" dirty="0">
                <a:latin typeface="微软雅黑" panose="020B0503020204020204" pitchFamily="34" charset="-122"/>
                <a:ea typeface="微软雅黑" panose="020B0503020204020204" pitchFamily="34" charset="-122"/>
              </a:rPr>
              <a:t>进行验证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代码</a:t>
            </a:r>
            <a:r>
              <a:rPr lang="en-US" altLang="zh-CN" dirty="0">
                <a:latin typeface="微软雅黑" panose="020B0503020204020204" pitchFamily="34" charset="-122"/>
                <a:ea typeface="微软雅黑" panose="020B0503020204020204" pitchFamily="34" charset="-122"/>
              </a:rPr>
              <a:t>5-9</a:t>
            </a:r>
            <a:r>
              <a:rPr lang="zh-CN" altLang="en-US" dirty="0">
                <a:latin typeface="微软雅黑" panose="020B0503020204020204" pitchFamily="34" charset="-122"/>
                <a:ea typeface="微软雅黑" panose="020B0503020204020204" pitchFamily="34" charset="-122"/>
              </a:rPr>
              <a:t>行循环执行</a:t>
            </a:r>
            <a:r>
              <a:rPr lang="en-US" altLang="zh-CN" dirty="0">
                <a:latin typeface="微软雅黑" panose="020B0503020204020204" pitchFamily="34" charset="-122"/>
                <a:ea typeface="微软雅黑" panose="020B0503020204020204" pitchFamily="34" charset="-122"/>
              </a:rPr>
              <a:t>62</a:t>
            </a:r>
            <a:r>
              <a:rPr lang="zh-CN" altLang="en-US" dirty="0">
                <a:latin typeface="微软雅黑" panose="020B0503020204020204" pitchFamily="34" charset="-122"/>
                <a:ea typeface="微软雅黑" panose="020B0503020204020204" pitchFamily="34" charset="-122"/>
              </a:rPr>
              <a:t>次</a:t>
            </a:r>
          </a:p>
        </p:txBody>
      </p:sp>
      <p:sp>
        <p:nvSpPr>
          <p:cNvPr id="9" name="文本框 8">
            <a:extLst>
              <a:ext uri="{FF2B5EF4-FFF2-40B4-BE49-F238E27FC236}">
                <a16:creationId xmlns:a16="http://schemas.microsoft.com/office/drawing/2014/main" id="{5BD8B38D-D712-49B2-931C-7056A635E445}"/>
              </a:ext>
            </a:extLst>
          </p:cNvPr>
          <p:cNvSpPr txBox="1"/>
          <p:nvPr/>
        </p:nvSpPr>
        <p:spPr>
          <a:xfrm>
            <a:off x="6584825" y="3678313"/>
            <a:ext cx="4423291" cy="646331"/>
          </a:xfrm>
          <a:prstGeom prst="rect">
            <a:avLst/>
          </a:prstGeom>
          <a:noFill/>
        </p:spPr>
        <p:txBody>
          <a:bodyPr wrap="square" rtlCol="0">
            <a:spAutoFit/>
          </a:bodyPr>
          <a:lstStyle/>
          <a:p>
            <a:r>
              <a:rPr lang="en-US" altLang="zh-CN" dirty="0">
                <a:solidFill>
                  <a:srgbClr val="00B0F0"/>
                </a:solidFill>
                <a:latin typeface="微软雅黑" panose="020B0503020204020204" pitchFamily="34" charset="-122"/>
                <a:ea typeface="微软雅黑" panose="020B0503020204020204" pitchFamily="34" charset="-122"/>
              </a:rPr>
              <a:t>Q</a:t>
            </a:r>
            <a:r>
              <a:rPr lang="zh-CN" altLang="en-US" dirty="0">
                <a:solidFill>
                  <a:srgbClr val="00B0F0"/>
                </a:solidFill>
                <a:latin typeface="微软雅黑" panose="020B0503020204020204" pitchFamily="34" charset="-122"/>
                <a:ea typeface="微软雅黑" panose="020B0503020204020204" pitchFamily="34" charset="-122"/>
              </a:rPr>
              <a:t>：求</a:t>
            </a:r>
            <a:r>
              <a:rPr lang="en-US" altLang="zh-CN" dirty="0">
                <a:solidFill>
                  <a:srgbClr val="00B0F0"/>
                </a:solidFill>
                <a:latin typeface="微软雅黑" panose="020B0503020204020204" pitchFamily="34" charset="-122"/>
                <a:ea typeface="微软雅黑" panose="020B0503020204020204" pitchFamily="34" charset="-122"/>
              </a:rPr>
              <a:t>11002000083</a:t>
            </a:r>
            <a:r>
              <a:rPr lang="zh-CN" altLang="en-US" dirty="0">
                <a:solidFill>
                  <a:srgbClr val="00B0F0"/>
                </a:solidFill>
                <a:latin typeface="微软雅黑" panose="020B0503020204020204" pitchFamily="34" charset="-122"/>
                <a:ea typeface="微软雅黑" panose="020B0503020204020204" pitchFamily="34" charset="-122"/>
              </a:rPr>
              <a:t>和</a:t>
            </a:r>
            <a:r>
              <a:rPr lang="en-US" altLang="zh-CN" dirty="0">
                <a:solidFill>
                  <a:srgbClr val="00B0F0"/>
                </a:solidFill>
                <a:latin typeface="微软雅黑" panose="020B0503020204020204" pitchFamily="34" charset="-122"/>
                <a:ea typeface="微软雅黑" panose="020B0503020204020204" pitchFamily="34" charset="-122"/>
              </a:rPr>
              <a:t>100103000321</a:t>
            </a:r>
            <a:r>
              <a:rPr lang="zh-CN" altLang="en-US" dirty="0">
                <a:solidFill>
                  <a:srgbClr val="00B0F0"/>
                </a:solidFill>
                <a:latin typeface="微软雅黑" panose="020B0503020204020204" pitchFamily="34" charset="-122"/>
                <a:ea typeface="微软雅黑" panose="020B0503020204020204" pitchFamily="34" charset="-122"/>
              </a:rPr>
              <a:t>的最大公约数需要验证多少个整数？</a:t>
            </a:r>
          </a:p>
        </p:txBody>
      </p:sp>
      <mc:AlternateContent xmlns:mc="http://schemas.openxmlformats.org/markup-compatibility/2006" xmlns:a14="http://schemas.microsoft.com/office/drawing/2010/main">
        <mc:Choice Requires="a14">
          <p:sp>
            <p:nvSpPr>
              <p:cNvPr id="14" name="任意多边形: 形状 13">
                <a:extLst>
                  <a:ext uri="{FF2B5EF4-FFF2-40B4-BE49-F238E27FC236}">
                    <a16:creationId xmlns:a16="http://schemas.microsoft.com/office/drawing/2014/main" id="{17CF1DC9-0448-45AF-80A9-D0963D843A0D}"/>
                  </a:ext>
                </a:extLst>
              </p:cNvPr>
              <p:cNvSpPr/>
              <p:nvPr/>
            </p:nvSpPr>
            <p:spPr>
              <a:xfrm>
                <a:off x="7948745" y="4620795"/>
                <a:ext cx="2519229"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答案：超过</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10</m:t>
                        </m:r>
                      </m:e>
                      <m:sup>
                        <m:r>
                          <a:rPr lang="en-US" altLang="zh-CN" sz="2000" b="0" i="1" smtClean="0">
                            <a:latin typeface="Cambria Math" panose="02040503050406030204" pitchFamily="18" charset="0"/>
                            <a:ea typeface="微软雅黑" panose="020B0503020204020204" pitchFamily="34" charset="-122"/>
                          </a:rPr>
                          <m:t>10</m:t>
                        </m:r>
                      </m:sup>
                    </m:sSup>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4" name="任意多边形: 形状 13">
                <a:extLst>
                  <a:ext uri="{FF2B5EF4-FFF2-40B4-BE49-F238E27FC236}">
                    <a16:creationId xmlns:a16="http://schemas.microsoft.com/office/drawing/2014/main" id="{17CF1DC9-0448-45AF-80A9-D0963D843A0D}"/>
                  </a:ext>
                </a:extLst>
              </p:cNvPr>
              <p:cNvSpPr>
                <a:spLocks noRot="1" noChangeAspect="1" noMove="1" noResize="1" noEditPoints="1" noAdjustHandles="1" noChangeArrowheads="1" noChangeShapeType="1" noTextEdit="1"/>
              </p:cNvSpPr>
              <p:nvPr/>
            </p:nvSpPr>
            <p:spPr>
              <a:xfrm>
                <a:off x="7948745" y="4620795"/>
                <a:ext cx="2519229"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5D73490-3C89-4966-8CA9-C11BE69DDCF3}"/>
              </a:ext>
            </a:extLst>
          </p:cNvPr>
          <p:cNvSpPr txBox="1"/>
          <p:nvPr/>
        </p:nvSpPr>
        <p:spPr>
          <a:xfrm>
            <a:off x="9377246" y="5480350"/>
            <a:ext cx="1487908" cy="369332"/>
          </a:xfrm>
          <a:prstGeom prst="rect">
            <a:avLst/>
          </a:prstGeom>
          <a:noFill/>
        </p:spPr>
        <p:txBody>
          <a:bodyPr wrap="none" rtlCol="0">
            <a:spAutoFit/>
          </a:bodyPr>
          <a:lstStyle/>
          <a:p>
            <a:r>
              <a:rPr lang="en-US" altLang="zh-CN" dirty="0">
                <a:solidFill>
                  <a:srgbClr val="FF0000"/>
                </a:solidFill>
              </a:rPr>
              <a:t>Unresolvable!</a:t>
            </a:r>
            <a:endParaRPr lang="zh-CN" altLang="en-US" dirty="0">
              <a:solidFill>
                <a:srgbClr val="FF0000"/>
              </a:solidFill>
            </a:endParaRPr>
          </a:p>
        </p:txBody>
      </p:sp>
    </p:spTree>
    <p:extLst>
      <p:ext uri="{BB962C8B-B14F-4D97-AF65-F5344CB8AC3E}">
        <p14:creationId xmlns:p14="http://schemas.microsoft.com/office/powerpoint/2010/main" val="46719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1.4  </a:t>
            </a:r>
            <a:r>
              <a:rPr lang="zh-CN" altLang="en-US" sz="2800" dirty="0"/>
              <a:t>算法分析与优化</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6001667" y="1194073"/>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2" name="文本框 11">
            <a:extLst>
              <a:ext uri="{FF2B5EF4-FFF2-40B4-BE49-F238E27FC236}">
                <a16:creationId xmlns:a16="http://schemas.microsoft.com/office/drawing/2014/main" id="{755F9C16-2642-49C5-9091-C3713F638D06}"/>
              </a:ext>
            </a:extLst>
          </p:cNvPr>
          <p:cNvSpPr txBox="1"/>
          <p:nvPr/>
        </p:nvSpPr>
        <p:spPr>
          <a:xfrm>
            <a:off x="8501063" y="583138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效率高！</a:t>
            </a:r>
            <a:endParaRPr lang="zh-CN" altLang="en-US" dirty="0"/>
          </a:p>
        </p:txBody>
      </p:sp>
      <p:sp>
        <p:nvSpPr>
          <p:cNvPr id="5" name="文本框 4">
            <a:extLst>
              <a:ext uri="{FF2B5EF4-FFF2-40B4-BE49-F238E27FC236}">
                <a16:creationId xmlns:a16="http://schemas.microsoft.com/office/drawing/2014/main" id="{6CB36D06-F4FF-4C96-BBAE-44C1BB666C9F}"/>
              </a:ext>
            </a:extLst>
          </p:cNvPr>
          <p:cNvSpPr txBox="1"/>
          <p:nvPr/>
        </p:nvSpPr>
        <p:spPr>
          <a:xfrm>
            <a:off x="202288" y="1767109"/>
            <a:ext cx="5741187" cy="400110"/>
          </a:xfrm>
          <a:prstGeom prst="rect">
            <a:avLst/>
          </a:prstGeom>
          <a:noFill/>
        </p:spPr>
        <p:txBody>
          <a:bodyPr wrap="none" rtlCol="0">
            <a:spAutoFit/>
          </a:bodyPr>
          <a:lstStyle/>
          <a:p>
            <a:r>
              <a:rPr lang="en-US" altLang="zh-CN" sz="2000" dirty="0" err="1"/>
              <a:t>gcd</a:t>
            </a:r>
            <a:r>
              <a:rPr lang="en-US" altLang="zh-CN" sz="2000" dirty="0"/>
              <a:t>(98, 63) </a:t>
            </a:r>
            <a:r>
              <a:rPr lang="en-US" altLang="zh-CN" sz="2000" dirty="0">
                <a:sym typeface="Wingdings" panose="05000000000000000000" pitchFamily="2" charset="2"/>
              </a:rPr>
              <a:t> </a:t>
            </a:r>
            <a:r>
              <a:rPr lang="en-US" altLang="zh-CN" sz="2000" dirty="0" err="1">
                <a:sym typeface="Wingdings" panose="05000000000000000000" pitchFamily="2" charset="2"/>
              </a:rPr>
              <a:t>gcd</a:t>
            </a:r>
            <a:r>
              <a:rPr lang="en-US" altLang="zh-CN" sz="2000" dirty="0">
                <a:sym typeface="Wingdings" panose="05000000000000000000" pitchFamily="2" charset="2"/>
              </a:rPr>
              <a:t>(63, 35) </a:t>
            </a:r>
            <a:r>
              <a:rPr lang="en-US" altLang="zh-CN" sz="2000" dirty="0" err="1">
                <a:sym typeface="Wingdings" panose="05000000000000000000" pitchFamily="2" charset="2"/>
              </a:rPr>
              <a:t>gcd</a:t>
            </a:r>
            <a:r>
              <a:rPr lang="en-US" altLang="zh-CN" sz="2000" dirty="0">
                <a:sym typeface="Wingdings" panose="05000000000000000000" pitchFamily="2" charset="2"/>
              </a:rPr>
              <a:t>(35, 28)  </a:t>
            </a:r>
            <a:r>
              <a:rPr lang="en-US" altLang="zh-CN" sz="2000" dirty="0" err="1">
                <a:sym typeface="Wingdings" panose="05000000000000000000" pitchFamily="2" charset="2"/>
              </a:rPr>
              <a:t>gcd</a:t>
            </a:r>
            <a:r>
              <a:rPr lang="en-US" altLang="zh-CN" sz="2000" dirty="0">
                <a:sym typeface="Wingdings" panose="05000000000000000000" pitchFamily="2" charset="2"/>
              </a:rPr>
              <a:t>(28, 7)</a:t>
            </a:r>
            <a:endParaRPr lang="zh-CN" altLang="en-US" sz="20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A8A8EE9-16D7-447F-A95F-6FB74F2A3BEB}"/>
                  </a:ext>
                </a:extLst>
              </p:cNvPr>
              <p:cNvSpPr txBox="1"/>
              <p:nvPr/>
            </p:nvSpPr>
            <p:spPr>
              <a:xfrm>
                <a:off x="127613" y="5258944"/>
                <a:ext cx="591142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e>
                          </m:d>
                        </m:e>
                      </m:func>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 </m:t>
                              </m:r>
                              <m:r>
                                <a:rPr lang="en-US" altLang="zh-CN" b="0" i="1" smtClean="0">
                                  <a:latin typeface="Cambria Math" panose="02040503050406030204" pitchFamily="18" charset="0"/>
                                </a:rPr>
                                <m:t>𝑦</m:t>
                              </m:r>
                            </m:e>
                          </m:d>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gcd</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 %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e>
                      </m:func>
                      <m:r>
                        <a:rPr lang="en-US" altLang="zh-CN" b="0" i="1" smtClean="0">
                          <a:latin typeface="Cambria Math" panose="02040503050406030204" pitchFamily="18" charset="0"/>
                        </a:rPr>
                        <m:t>→… </m:t>
                      </m:r>
                    </m:oMath>
                  </m:oMathPara>
                </a14:m>
                <a:endParaRPr lang="zh-CN" altLang="en-US" dirty="0"/>
              </a:p>
            </p:txBody>
          </p:sp>
        </mc:Choice>
        <mc:Fallback xmlns="">
          <p:sp>
            <p:nvSpPr>
              <p:cNvPr id="20" name="文本框 19">
                <a:extLst>
                  <a:ext uri="{FF2B5EF4-FFF2-40B4-BE49-F238E27FC236}">
                    <a16:creationId xmlns:a16="http://schemas.microsoft.com/office/drawing/2014/main" id="{1A8A8EE9-16D7-447F-A95F-6FB74F2A3BEB}"/>
                  </a:ext>
                </a:extLst>
              </p:cNvPr>
              <p:cNvSpPr txBox="1">
                <a:spLocks noRot="1" noChangeAspect="1" noMove="1" noResize="1" noEditPoints="1" noAdjustHandles="1" noChangeArrowheads="1" noChangeShapeType="1" noTextEdit="1"/>
              </p:cNvSpPr>
              <p:nvPr/>
            </p:nvSpPr>
            <p:spPr>
              <a:xfrm>
                <a:off x="127613" y="5258944"/>
                <a:ext cx="5911426" cy="404983"/>
              </a:xfrm>
              <a:prstGeom prst="rect">
                <a:avLst/>
              </a:prstGeom>
              <a:blipFill>
                <a:blip r:embed="rId3"/>
                <a:stretch>
                  <a:fillRect b="-9091"/>
                </a:stretch>
              </a:blipFill>
            </p:spPr>
            <p:txBody>
              <a:bodyPr/>
              <a:lstStyle/>
              <a:p>
                <a:r>
                  <a:rPr lang="zh-CN" altLang="en-US">
                    <a:noFill/>
                  </a:rPr>
                  <a:t> </a:t>
                </a:r>
              </a:p>
            </p:txBody>
          </p:sp>
        </mc:Fallback>
      </mc:AlternateContent>
      <p:sp>
        <p:nvSpPr>
          <p:cNvPr id="21" name="右大括号 20">
            <a:extLst>
              <a:ext uri="{FF2B5EF4-FFF2-40B4-BE49-F238E27FC236}">
                <a16:creationId xmlns:a16="http://schemas.microsoft.com/office/drawing/2014/main" id="{68970636-E9C1-44A4-8968-384F27836C77}"/>
              </a:ext>
            </a:extLst>
          </p:cNvPr>
          <p:cNvSpPr/>
          <p:nvPr/>
        </p:nvSpPr>
        <p:spPr>
          <a:xfrm rot="5400000">
            <a:off x="2159112" y="4274495"/>
            <a:ext cx="252243" cy="303110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01224C3-E90E-4DD2-9467-5D00A47453F0}"/>
                  </a:ext>
                </a:extLst>
              </p:cNvPr>
              <p:cNvSpPr txBox="1"/>
              <p:nvPr/>
            </p:nvSpPr>
            <p:spPr>
              <a:xfrm>
                <a:off x="1779027" y="5964093"/>
                <a:ext cx="1493935"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 </m:t>
                      </m:r>
                      <m:r>
                        <m:rPr>
                          <m:sty m:val="p"/>
                        </m:rPr>
                        <a:rPr lang="en-US" altLang="zh-CN" b="0" i="0" smtClean="0">
                          <a:solidFill>
                            <a:srgbClr val="FF0000"/>
                          </a:solidFill>
                          <a:latin typeface="Cambria Math" panose="02040503050406030204" pitchFamily="18" charset="0"/>
                        </a:rPr>
                        <m:t>mod</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𝑦</m:t>
                      </m:r>
                      <m:r>
                        <a:rPr lang="en-US" altLang="zh-CN" b="0" i="1" smtClean="0">
                          <a:solidFill>
                            <a:srgbClr val="FF0000"/>
                          </a:solidFill>
                          <a:latin typeface="Cambria Math" panose="02040503050406030204" pitchFamily="18" charset="0"/>
                        </a:rPr>
                        <m:t>&lt;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𝑥</m:t>
                          </m:r>
                        </m:num>
                        <m:den>
                          <m:r>
                            <a:rPr lang="en-US" altLang="zh-CN" b="0" i="1" smtClean="0">
                              <a:solidFill>
                                <a:srgbClr val="FF0000"/>
                              </a:solidFill>
                              <a:latin typeface="Cambria Math" panose="02040503050406030204" pitchFamily="18" charset="0"/>
                            </a:rPr>
                            <m:t>2</m:t>
                          </m:r>
                        </m:den>
                      </m:f>
                    </m:oMath>
                  </m:oMathPara>
                </a14:m>
                <a:endParaRPr lang="zh-CN" altLang="en-US" dirty="0">
                  <a:solidFill>
                    <a:srgbClr val="FF0000"/>
                  </a:solidFill>
                </a:endParaRPr>
              </a:p>
            </p:txBody>
          </p:sp>
        </mc:Choice>
        <mc:Fallback xmlns="">
          <p:sp>
            <p:nvSpPr>
              <p:cNvPr id="22" name="文本框 21">
                <a:extLst>
                  <a:ext uri="{FF2B5EF4-FFF2-40B4-BE49-F238E27FC236}">
                    <a16:creationId xmlns:a16="http://schemas.microsoft.com/office/drawing/2014/main" id="{E01224C3-E90E-4DD2-9467-5D00A47453F0}"/>
                  </a:ext>
                </a:extLst>
              </p:cNvPr>
              <p:cNvSpPr txBox="1">
                <a:spLocks noRot="1" noChangeAspect="1" noMove="1" noResize="1" noEditPoints="1" noAdjustHandles="1" noChangeArrowheads="1" noChangeShapeType="1" noTextEdit="1"/>
              </p:cNvSpPr>
              <p:nvPr/>
            </p:nvSpPr>
            <p:spPr>
              <a:xfrm>
                <a:off x="1779027" y="5964093"/>
                <a:ext cx="1493935" cy="564898"/>
              </a:xfrm>
              <a:prstGeom prst="rect">
                <a:avLst/>
              </a:prstGeom>
              <a:blipFill>
                <a:blip r:embed="rId4"/>
                <a:stretch>
                  <a:fillRect/>
                </a:stretch>
              </a:blipFill>
            </p:spPr>
            <p:txBody>
              <a:bodyPr/>
              <a:lstStyle/>
              <a:p>
                <a:r>
                  <a:rPr lang="zh-CN" altLang="en-US">
                    <a:noFill/>
                  </a:rPr>
                  <a:t> </a:t>
                </a:r>
              </a:p>
            </p:txBody>
          </p:sp>
        </mc:Fallback>
      </mc:AlternateContent>
      <p:sp>
        <p:nvSpPr>
          <p:cNvPr id="23" name="任意多边形: 形状 22">
            <a:extLst>
              <a:ext uri="{FF2B5EF4-FFF2-40B4-BE49-F238E27FC236}">
                <a16:creationId xmlns:a16="http://schemas.microsoft.com/office/drawing/2014/main" id="{B27ECA85-8E98-43AF-8AFF-986CE60017B8}"/>
              </a:ext>
            </a:extLst>
          </p:cNvPr>
          <p:cNvSpPr/>
          <p:nvPr/>
        </p:nvSpPr>
        <p:spPr>
          <a:xfrm>
            <a:off x="1122588" y="3481978"/>
            <a:ext cx="3288612" cy="125511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求</a:t>
            </a:r>
            <a:r>
              <a:rPr lang="en-US" altLang="zh-CN" sz="2000" dirty="0" err="1">
                <a:latin typeface="微软雅黑" panose="020B0503020204020204" pitchFamily="34" charset="-122"/>
                <a:ea typeface="微软雅黑" panose="020B0503020204020204" pitchFamily="34" charset="-122"/>
              </a:rPr>
              <a:t>gcd</a:t>
            </a:r>
            <a:r>
              <a:rPr lang="en-US" altLang="zh-CN" sz="2000" dirty="0">
                <a:latin typeface="微软雅黑" panose="020B0503020204020204" pitchFamily="34" charset="-122"/>
                <a:ea typeface="微软雅黑" panose="020B0503020204020204" pitchFamily="34" charset="-122"/>
              </a:rPr>
              <a:t>(x, y), </a:t>
            </a:r>
            <a:r>
              <a:rPr lang="zh-CN" altLang="en-US" sz="2000" dirty="0">
                <a:latin typeface="微软雅黑" panose="020B0503020204020204" pitchFamily="34" charset="-122"/>
                <a:ea typeface="微软雅黑" panose="020B0503020204020204" pitchFamily="34" charset="-122"/>
              </a:rPr>
              <a:t>欧几里得算法的循环（代码</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行）次数不超过 </a:t>
            </a:r>
            <a:r>
              <a:rPr lang="en-US" altLang="zh-CN" sz="2000" dirty="0">
                <a:latin typeface="微软雅黑" panose="020B0503020204020204" pitchFamily="34" charset="-122"/>
                <a:ea typeface="微软雅黑" panose="020B0503020204020204" pitchFamily="34" charset="-122"/>
              </a:rPr>
              <a:t>2log(x)</a:t>
            </a:r>
            <a:endParaRPr lang="zh-CN" altLang="en-US" sz="2000" dirty="0">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82B5C29E-C8AC-4115-AAEC-48A72E4CF960}"/>
              </a:ext>
            </a:extLst>
          </p:cNvPr>
          <p:cNvSpPr/>
          <p:nvPr/>
        </p:nvSpPr>
        <p:spPr>
          <a:xfrm>
            <a:off x="1262663" y="2350166"/>
            <a:ext cx="3008462"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代码</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行只循环</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次</a:t>
            </a:r>
          </a:p>
        </p:txBody>
      </p:sp>
      <p:sp>
        <p:nvSpPr>
          <p:cNvPr id="25" name="任意多边形: 形状 24">
            <a:extLst>
              <a:ext uri="{FF2B5EF4-FFF2-40B4-BE49-F238E27FC236}">
                <a16:creationId xmlns:a16="http://schemas.microsoft.com/office/drawing/2014/main" id="{ABF15C9F-FAA0-4AEC-828A-D5481D3B2158}"/>
              </a:ext>
            </a:extLst>
          </p:cNvPr>
          <p:cNvSpPr/>
          <p:nvPr/>
        </p:nvSpPr>
        <p:spPr>
          <a:xfrm>
            <a:off x="3385673" y="6027046"/>
            <a:ext cx="3031109"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dirty="0">
                <a:latin typeface="微软雅黑" panose="020B0503020204020204" pitchFamily="34" charset="-122"/>
                <a:ea typeface="微软雅黑" panose="020B0503020204020204" pitchFamily="34" charset="-122"/>
              </a:rPr>
              <a:t>参数至少减小了一半！</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DE9D379-CEF8-459F-8FD1-C8233217A248}"/>
                  </a:ext>
                </a:extLst>
              </p:cNvPr>
              <p:cNvSpPr txBox="1"/>
              <p:nvPr/>
            </p:nvSpPr>
            <p:spPr>
              <a:xfrm>
                <a:off x="2742624" y="4824422"/>
                <a:ext cx="2158604"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思考：</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log</m:t>
                        </m:r>
                      </m:fName>
                      <m:e>
                        <m:d>
                          <m:dPr>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10</m:t>
                                </m:r>
                              </m:e>
                              <m:sup>
                                <m:r>
                                  <a:rPr lang="en-US" altLang="zh-CN" b="0" i="1" smtClean="0">
                                    <a:solidFill>
                                      <a:srgbClr val="FF0000"/>
                                    </a:solidFill>
                                    <a:latin typeface="Cambria Math" panose="02040503050406030204" pitchFamily="18" charset="0"/>
                                  </a:rPr>
                                  <m:t>10</m:t>
                                </m:r>
                              </m:sup>
                            </m:sSup>
                          </m:e>
                        </m:d>
                      </m:e>
                    </m:func>
                    <m:r>
                      <a:rPr lang="en-US" altLang="zh-CN" b="0" i="1" smtClean="0">
                        <a:solidFill>
                          <a:srgbClr val="FF0000"/>
                        </a:solidFill>
                        <a:latin typeface="Cambria Math" panose="02040503050406030204" pitchFamily="18" charset="0"/>
                      </a:rPr>
                      <m:t>=?</m:t>
                    </m:r>
                  </m:oMath>
                </a14:m>
                <a:endParaRPr lang="zh-CN" altLang="en-US"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EDE9D379-CEF8-459F-8FD1-C8233217A248}"/>
                  </a:ext>
                </a:extLst>
              </p:cNvPr>
              <p:cNvSpPr txBox="1">
                <a:spLocks noRot="1" noChangeAspect="1" noMove="1" noResize="1" noEditPoints="1" noAdjustHandles="1" noChangeArrowheads="1" noChangeShapeType="1" noTextEdit="1"/>
              </p:cNvSpPr>
              <p:nvPr/>
            </p:nvSpPr>
            <p:spPr>
              <a:xfrm>
                <a:off x="2742624" y="4824422"/>
                <a:ext cx="2158604" cy="369332"/>
              </a:xfrm>
              <a:prstGeom prst="rect">
                <a:avLst/>
              </a:prstGeom>
              <a:blipFill>
                <a:blip r:embed="rId5"/>
                <a:stretch>
                  <a:fillRect l="-2542"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67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23" grpId="0" animBg="1"/>
      <p:bldP spid="24" grpId="0" animBg="1"/>
      <p:bldP spid="25"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迭代 </a:t>
            </a:r>
            <a:r>
              <a:rPr lang="en-US" altLang="zh-CN" sz="2800" dirty="0"/>
              <a:t>vs </a:t>
            </a:r>
            <a:r>
              <a:rPr lang="zh-CN" altLang="en-US" sz="2800" dirty="0"/>
              <a:t>递归</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7" name="任意多边形: 形状 6">
            <a:extLst>
              <a:ext uri="{FF2B5EF4-FFF2-40B4-BE49-F238E27FC236}">
                <a16:creationId xmlns:a16="http://schemas.microsoft.com/office/drawing/2014/main" id="{CFD0FB47-0E06-4EF9-A71A-340D88F3BDA5}"/>
              </a:ext>
            </a:extLst>
          </p:cNvPr>
          <p:cNvSpPr/>
          <p:nvPr/>
        </p:nvSpPr>
        <p:spPr>
          <a:xfrm>
            <a:off x="30978" y="1310757"/>
            <a:ext cx="5815138"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while</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zh-CN" altLang="zh-CN" b="1" dirty="0">
                <a:latin typeface="微软雅黑" panose="020B0503020204020204" pitchFamily="34" charset="-122"/>
                <a:ea typeface="微软雅黑" panose="020B0503020204020204" pitchFamily="34" charset="-122"/>
              </a:rPr>
              <a:t>do</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x不能整除y执行循环</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r ←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计算x除以y的余数r</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用y重新赋值x值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y ← r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用r重新赋值y值</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x整除y，y即为最大公约数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2F5D1D8D-C530-4875-8726-96CB2B79A256}"/>
              </a:ext>
            </a:extLst>
          </p:cNvPr>
          <p:cNvSpPr txBox="1"/>
          <p:nvPr/>
        </p:nvSpPr>
        <p:spPr>
          <a:xfrm>
            <a:off x="9870907" y="1213123"/>
            <a:ext cx="1415772"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欧几里得算法</a:t>
            </a:r>
          </a:p>
        </p:txBody>
      </p:sp>
      <p:sp>
        <p:nvSpPr>
          <p:cNvPr id="16" name="任意多边形: 形状 15">
            <a:extLst>
              <a:ext uri="{FF2B5EF4-FFF2-40B4-BE49-F238E27FC236}">
                <a16:creationId xmlns:a16="http://schemas.microsoft.com/office/drawing/2014/main" id="{4649BC6C-D614-4A3D-9B37-91DA62DF8102}"/>
              </a:ext>
            </a:extLst>
          </p:cNvPr>
          <p:cNvSpPr/>
          <p:nvPr/>
        </p:nvSpPr>
        <p:spPr>
          <a:xfrm>
            <a:off x="5959631" y="1336624"/>
            <a:ext cx="6062720"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a:t>
            </a:r>
            <a:r>
              <a:rPr lang="zh-CN" altLang="zh-CN" b="1" dirty="0">
                <a:latin typeface="微软雅黑" panose="020B0503020204020204" pitchFamily="34" charset="-122"/>
                <a:ea typeface="微软雅黑" panose="020B0503020204020204" pitchFamily="34" charset="-122"/>
              </a:rPr>
              <a:t>mod</a:t>
            </a:r>
            <a:r>
              <a:rPr lang="zh-CN" altLang="zh-CN" dirty="0">
                <a:latin typeface="微软雅黑" panose="020B0503020204020204" pitchFamily="34" charset="-122"/>
                <a:ea typeface="微软雅黑" panose="020B0503020204020204" pitchFamily="34" charset="-122"/>
              </a:rPr>
              <a:t> y ≠ 0 </a:t>
            </a:r>
            <a:r>
              <a:rPr lang="en-US" altLang="zh-CN" b="1" dirty="0">
                <a:latin typeface="微软雅黑" panose="020B0503020204020204" pitchFamily="34" charset="-122"/>
                <a:ea typeface="微软雅黑" panose="020B0503020204020204" pitchFamily="34" charset="-122"/>
              </a:rPr>
              <a:t>then</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x不能整除y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solidFill>
                  <a:srgbClr val="FFFF00"/>
                </a:solidFill>
                <a:latin typeface="微软雅黑" panose="020B0503020204020204" pitchFamily="34" charset="-122"/>
                <a:ea typeface="微软雅黑" panose="020B0503020204020204" pitchFamily="34" charset="-122"/>
              </a:rPr>
              <a:t>y </a:t>
            </a:r>
            <a:r>
              <a:rPr lang="zh-CN" altLang="zh-CN" dirty="0">
                <a:solidFill>
                  <a:srgbClr val="FFFF00"/>
                </a:solidFill>
                <a:latin typeface="微软雅黑" panose="020B0503020204020204" pitchFamily="34" charset="-122"/>
                <a:ea typeface="微软雅黑" panose="020B0503020204020204" pitchFamily="34" charset="-122"/>
              </a:rPr>
              <a:t>←</a:t>
            </a:r>
            <a:r>
              <a:rPr lang="en-US" altLang="zh-CN" dirty="0">
                <a:solidFill>
                  <a:srgbClr val="FFFF00"/>
                </a:solidFill>
                <a:latin typeface="微软雅黑" panose="020B0503020204020204" pitchFamily="34" charset="-122"/>
                <a:ea typeface="微软雅黑" panose="020B0503020204020204" pitchFamily="34" charset="-122"/>
              </a:rPr>
              <a:t> GCD(y, x mod y)   </a:t>
            </a:r>
            <a:r>
              <a:rPr lang="zh-CN" altLang="zh-CN" dirty="0">
                <a:latin typeface="微软雅黑" panose="020B0503020204020204" pitchFamily="34" charset="-122"/>
                <a:ea typeface="微软雅黑" panose="020B0503020204020204" pitchFamily="34" charset="-122"/>
              </a:rPr>
              <a:t>// </a:t>
            </a:r>
            <a:r>
              <a:rPr lang="zh-CN" altLang="en-US" dirty="0">
                <a:solidFill>
                  <a:srgbClr val="FFFF00"/>
                </a:solidFill>
                <a:latin typeface="微软雅黑" panose="020B0503020204020204" pitchFamily="34" charset="-122"/>
                <a:ea typeface="微软雅黑" panose="020B0503020204020204" pitchFamily="34" charset="-122"/>
              </a:rPr>
              <a:t>递归</a:t>
            </a:r>
            <a:endParaRPr lang="en-US" altLang="zh-CN"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y</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y为最大公约数</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46546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dirty="0"/>
              <a:t>通常情况下，一段程序代码执行的时间性能一般与以下几种因素相关：</a:t>
            </a:r>
            <a:endParaRPr lang="en-US" altLang="zh-CN" sz="2400" dirty="0"/>
          </a:p>
        </p:txBody>
      </p:sp>
      <p:sp>
        <p:nvSpPr>
          <p:cNvPr id="8" name="内容占位符 4">
            <a:extLst>
              <a:ext uri="{FF2B5EF4-FFF2-40B4-BE49-F238E27FC236}">
                <a16:creationId xmlns:a16="http://schemas.microsoft.com/office/drawing/2014/main" id="{9A2015C4-4E4F-4C2F-A9BB-2300860248E6}"/>
              </a:ext>
            </a:extLst>
          </p:cNvPr>
          <p:cNvSpPr txBox="1">
            <a:spLocks/>
          </p:cNvSpPr>
          <p:nvPr/>
        </p:nvSpPr>
        <p:spPr>
          <a:xfrm>
            <a:off x="587620" y="1971132"/>
            <a:ext cx="7855730" cy="44801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zh-CN" sz="2400" b="1" dirty="0"/>
              <a:t>计算机的硬件性能</a:t>
            </a:r>
            <a:r>
              <a:rPr lang="zh-CN" altLang="zh-CN" sz="2400" dirty="0"/>
              <a:t>，如CPU、GPU的核心数和频率</a:t>
            </a:r>
            <a:r>
              <a:rPr lang="zh-CN" altLang="en-US" sz="2400" dirty="0"/>
              <a:t>决定了机器的性能</a:t>
            </a:r>
            <a:endParaRPr lang="en-US" altLang="zh-CN" sz="2400" dirty="0"/>
          </a:p>
          <a:p>
            <a:pPr marL="342900" indent="-342900" algn="just">
              <a:lnSpc>
                <a:spcPct val="110000"/>
              </a:lnSpc>
              <a:spcBef>
                <a:spcPts val="2400"/>
              </a:spcBef>
              <a:buFont typeface="Arial" panose="020B0604020202020204" pitchFamily="34" charset="0"/>
              <a:buChar char="•"/>
            </a:pPr>
            <a:r>
              <a:rPr lang="zh-CN" altLang="zh-CN" sz="2400" b="1" dirty="0"/>
              <a:t>编程语言和生成代码的质量</a:t>
            </a:r>
            <a:r>
              <a:rPr lang="zh-CN" altLang="zh-CN" sz="2400" dirty="0"/>
              <a:t>，如Python、C++等不同语言</a:t>
            </a:r>
            <a:r>
              <a:rPr lang="zh-CN" altLang="en-US" sz="2400" dirty="0"/>
              <a:t>及</a:t>
            </a:r>
            <a:r>
              <a:rPr lang="zh-CN" altLang="zh-CN" sz="2400" dirty="0"/>
              <a:t>编译器，</a:t>
            </a:r>
            <a:r>
              <a:rPr lang="zh-CN" altLang="en-US" sz="2400" dirty="0"/>
              <a:t>所</a:t>
            </a:r>
            <a:r>
              <a:rPr lang="zh-CN" altLang="zh-CN" sz="2400" dirty="0"/>
              <a:t>生成</a:t>
            </a:r>
            <a:r>
              <a:rPr lang="zh-CN" altLang="en-US" sz="2400" dirty="0"/>
              <a:t>的</a:t>
            </a:r>
            <a:r>
              <a:rPr lang="zh-CN" altLang="zh-CN" sz="2400" dirty="0"/>
              <a:t>可执行代码效率</a:t>
            </a:r>
            <a:r>
              <a:rPr lang="zh-CN" altLang="en-US" sz="2400" dirty="0"/>
              <a:t>不同</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问题和数据的规模</a:t>
            </a:r>
            <a:r>
              <a:rPr lang="zh-CN" altLang="zh-CN" sz="2400" dirty="0"/>
              <a:t>，如</a:t>
            </a:r>
            <a:r>
              <a:rPr lang="zh-CN" altLang="en-US" sz="2400" dirty="0"/>
              <a:t>在</a:t>
            </a:r>
            <a:r>
              <a:rPr lang="en-US" altLang="zh-CN" sz="2400" dirty="0"/>
              <a:t>10</a:t>
            </a:r>
            <a:r>
              <a:rPr lang="zh-CN" altLang="en-US" sz="2400" dirty="0"/>
              <a:t>本书和</a:t>
            </a:r>
            <a:r>
              <a:rPr lang="en-US" altLang="zh-CN" sz="2400" dirty="0"/>
              <a:t>100</a:t>
            </a:r>
            <a:r>
              <a:rPr lang="zh-CN" altLang="en-US" sz="2400" dirty="0"/>
              <a:t>本书中寻找所需要的书籍，处理的方式和效率是不一样的</a:t>
            </a:r>
            <a:endParaRPr lang="en-US" altLang="zh-CN" sz="2400" dirty="0"/>
          </a:p>
          <a:p>
            <a:pPr marL="342900" indent="-342900" algn="just" fontAlgn="base">
              <a:lnSpc>
                <a:spcPct val="110000"/>
              </a:lnSpc>
              <a:spcBef>
                <a:spcPts val="2400"/>
              </a:spcBef>
              <a:spcAft>
                <a:spcPct val="0"/>
              </a:spcAft>
              <a:buFont typeface="Arial" panose="020B0604020202020204" pitchFamily="34" charset="0"/>
              <a:buChar char="•"/>
            </a:pPr>
            <a:r>
              <a:rPr lang="zh-CN" altLang="zh-CN" sz="2400" b="1" dirty="0"/>
              <a:t>算法设计效率</a:t>
            </a:r>
            <a:r>
              <a:rPr lang="zh-CN" altLang="zh-CN" sz="2400" dirty="0"/>
              <a:t>，如针对相同规模大小为N的输入，算法需要消耗线性的时间还是二次幂的时间</a:t>
            </a:r>
          </a:p>
          <a:p>
            <a:pPr algn="just">
              <a:lnSpc>
                <a:spcPct val="110000"/>
              </a:lnSpc>
            </a:pPr>
            <a:endParaRPr lang="en-US" altLang="zh-CN" sz="2400" dirty="0"/>
          </a:p>
        </p:txBody>
      </p:sp>
      <p:grpSp>
        <p:nvGrpSpPr>
          <p:cNvPr id="12" name="组合 11">
            <a:extLst>
              <a:ext uri="{FF2B5EF4-FFF2-40B4-BE49-F238E27FC236}">
                <a16:creationId xmlns:a16="http://schemas.microsoft.com/office/drawing/2014/main" id="{ABB1CE30-9C77-4980-8369-2C405A0F940B}"/>
              </a:ext>
            </a:extLst>
          </p:cNvPr>
          <p:cNvGrpSpPr/>
          <p:nvPr/>
        </p:nvGrpSpPr>
        <p:grpSpPr>
          <a:xfrm>
            <a:off x="8869951" y="1815221"/>
            <a:ext cx="2504606" cy="886362"/>
            <a:chOff x="8532283" y="1813876"/>
            <a:chExt cx="2740500" cy="964589"/>
          </a:xfrm>
        </p:grpSpPr>
        <p:pic>
          <p:nvPicPr>
            <p:cNvPr id="9" name="图片 5">
              <a:extLst>
                <a:ext uri="{FF2B5EF4-FFF2-40B4-BE49-F238E27FC236}">
                  <a16:creationId xmlns:a16="http://schemas.microsoft.com/office/drawing/2014/main" id="{DD33326C-1888-4A48-A015-DF5D17162C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2326" y="1813877"/>
              <a:ext cx="990457" cy="96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72BB5E60-9385-44C1-998A-1ABA5F85FF96}"/>
                </a:ext>
              </a:extLst>
            </p:cNvPr>
            <p:cNvPicPr>
              <a:picLocks noChangeAspect="1"/>
            </p:cNvPicPr>
            <p:nvPr/>
          </p:nvPicPr>
          <p:blipFill rotWithShape="1">
            <a:blip r:embed="rId3"/>
            <a:srcRect r="50080" b="51269"/>
            <a:stretch/>
          </p:blipFill>
          <p:spPr>
            <a:xfrm>
              <a:off x="8532283" y="1813876"/>
              <a:ext cx="990460" cy="964588"/>
            </a:xfrm>
            <a:prstGeom prst="rect">
              <a:avLst/>
            </a:prstGeom>
          </p:spPr>
        </p:pic>
        <p:sp>
          <p:nvSpPr>
            <p:cNvPr id="11" name="矩形 10">
              <a:extLst>
                <a:ext uri="{FF2B5EF4-FFF2-40B4-BE49-F238E27FC236}">
                  <a16:creationId xmlns:a16="http://schemas.microsoft.com/office/drawing/2014/main" id="{BAE36343-4FEB-4D42-8D55-D522835ED785}"/>
                </a:ext>
              </a:extLst>
            </p:cNvPr>
            <p:cNvSpPr/>
            <p:nvPr/>
          </p:nvSpPr>
          <p:spPr>
            <a:xfrm>
              <a:off x="9676863" y="2083775"/>
              <a:ext cx="529419" cy="443361"/>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B6E4D563-A75E-4CEA-BE10-98DBEAA1AAD2}"/>
              </a:ext>
            </a:extLst>
          </p:cNvPr>
          <p:cNvGrpSpPr/>
          <p:nvPr/>
        </p:nvGrpSpPr>
        <p:grpSpPr>
          <a:xfrm>
            <a:off x="8605995" y="2727673"/>
            <a:ext cx="3304349" cy="1489596"/>
            <a:chOff x="7316134" y="4060577"/>
            <a:chExt cx="3304349" cy="1489596"/>
          </a:xfrm>
        </p:grpSpPr>
        <p:pic>
          <p:nvPicPr>
            <p:cNvPr id="13" name="Picture 2" descr="code blocks logo 的图像结果">
              <a:extLst>
                <a:ext uri="{FF2B5EF4-FFF2-40B4-BE49-F238E27FC236}">
                  <a16:creationId xmlns:a16="http://schemas.microsoft.com/office/drawing/2014/main" id="{B16EE87E-BE12-4385-87D1-5C91A3298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134" y="4117027"/>
              <a:ext cx="1433146" cy="143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www.oschina.net/uploads/img/200903/12123801_e5Xh.png">
              <a:extLst>
                <a:ext uri="{FF2B5EF4-FFF2-40B4-BE49-F238E27FC236}">
                  <a16:creationId xmlns:a16="http://schemas.microsoft.com/office/drawing/2014/main" id="{50D1D1AD-447D-4E0A-8E72-84F55DB0B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106" y="4060577"/>
              <a:ext cx="1696377" cy="14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9D538645-B583-4E4A-867C-50CA2BB192CC}"/>
                </a:ext>
              </a:extLst>
            </p:cNvPr>
            <p:cNvSpPr/>
            <p:nvPr/>
          </p:nvSpPr>
          <p:spPr>
            <a:xfrm>
              <a:off x="8672073" y="4598377"/>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ABADEBE-0C44-40FE-95DB-DDEA07266C31}"/>
              </a:ext>
            </a:extLst>
          </p:cNvPr>
          <p:cNvGrpSpPr/>
          <p:nvPr/>
        </p:nvGrpSpPr>
        <p:grpSpPr>
          <a:xfrm>
            <a:off x="8832167" y="4229958"/>
            <a:ext cx="2521633" cy="887132"/>
            <a:chOff x="8832167" y="4229958"/>
            <a:chExt cx="2521633" cy="887132"/>
          </a:xfrm>
        </p:grpSpPr>
        <p:pic>
          <p:nvPicPr>
            <p:cNvPr id="17" name="图片 16">
              <a:extLst>
                <a:ext uri="{FF2B5EF4-FFF2-40B4-BE49-F238E27FC236}">
                  <a16:creationId xmlns:a16="http://schemas.microsoft.com/office/drawing/2014/main" id="{23903CC6-ED9E-42E9-88BD-5A5EBE676C5A}"/>
                </a:ext>
              </a:extLst>
            </p:cNvPr>
            <p:cNvPicPr>
              <a:picLocks noChangeAspect="1"/>
            </p:cNvPicPr>
            <p:nvPr/>
          </p:nvPicPr>
          <p:blipFill rotWithShape="1">
            <a:blip r:embed="rId6"/>
            <a:srcRect t="5128" b="53154"/>
            <a:stretch/>
          </p:blipFill>
          <p:spPr>
            <a:xfrm>
              <a:off x="8832167" y="4401237"/>
              <a:ext cx="1090158" cy="600327"/>
            </a:xfrm>
            <a:prstGeom prst="rect">
              <a:avLst/>
            </a:prstGeom>
          </p:spPr>
        </p:pic>
        <p:sp>
          <p:nvSpPr>
            <p:cNvPr id="19" name="矩形 18">
              <a:extLst>
                <a:ext uri="{FF2B5EF4-FFF2-40B4-BE49-F238E27FC236}">
                  <a16:creationId xmlns:a16="http://schemas.microsoft.com/office/drawing/2014/main" id="{FD65EC24-126F-43D3-9CF3-9103DAB993D9}"/>
                </a:ext>
              </a:extLst>
            </p:cNvPr>
            <p:cNvSpPr/>
            <p:nvPr/>
          </p:nvSpPr>
          <p:spPr>
            <a:xfrm>
              <a:off x="9964864" y="4464160"/>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CA77530A-448A-4E7D-8437-DFAD412B07A0}"/>
                </a:ext>
              </a:extLst>
            </p:cNvPr>
            <p:cNvPicPr>
              <a:picLocks noChangeAspect="1"/>
            </p:cNvPicPr>
            <p:nvPr/>
          </p:nvPicPr>
          <p:blipFill rotWithShape="1">
            <a:blip r:embed="rId7"/>
            <a:srcRect l="18761" t="6615" r="38403" b="29385"/>
            <a:stretch/>
          </p:blipFill>
          <p:spPr>
            <a:xfrm>
              <a:off x="10445343" y="4229958"/>
              <a:ext cx="908457" cy="887132"/>
            </a:xfrm>
            <a:prstGeom prst="rect">
              <a:avLst/>
            </a:prstGeom>
          </p:spPr>
        </p:pic>
      </p:grpSp>
      <p:grpSp>
        <p:nvGrpSpPr>
          <p:cNvPr id="32" name="组合 31">
            <a:extLst>
              <a:ext uri="{FF2B5EF4-FFF2-40B4-BE49-F238E27FC236}">
                <a16:creationId xmlns:a16="http://schemas.microsoft.com/office/drawing/2014/main" id="{AC4F3F63-01BE-41E9-A0E7-D25AC501CA16}"/>
              </a:ext>
            </a:extLst>
          </p:cNvPr>
          <p:cNvGrpSpPr/>
          <p:nvPr/>
        </p:nvGrpSpPr>
        <p:grpSpPr>
          <a:xfrm>
            <a:off x="8782431" y="5362289"/>
            <a:ext cx="2513420" cy="930763"/>
            <a:chOff x="8750678" y="5477310"/>
            <a:chExt cx="2513420" cy="930763"/>
          </a:xfrm>
        </p:grpSpPr>
        <p:grpSp>
          <p:nvGrpSpPr>
            <p:cNvPr id="23" name="组合 22">
              <a:extLst>
                <a:ext uri="{FF2B5EF4-FFF2-40B4-BE49-F238E27FC236}">
                  <a16:creationId xmlns:a16="http://schemas.microsoft.com/office/drawing/2014/main" id="{7D5C427D-C891-4568-A368-9EE998AB03A2}"/>
                </a:ext>
              </a:extLst>
            </p:cNvPr>
            <p:cNvGrpSpPr>
              <a:grpSpLocks/>
            </p:cNvGrpSpPr>
            <p:nvPr/>
          </p:nvGrpSpPr>
          <p:grpSpPr bwMode="auto">
            <a:xfrm>
              <a:off x="8750678" y="5477310"/>
              <a:ext cx="1165347" cy="930763"/>
              <a:chOff x="4049592" y="3051069"/>
              <a:chExt cx="4249736" cy="3430604"/>
            </a:xfrm>
          </p:grpSpPr>
          <p:pic>
            <p:nvPicPr>
              <p:cNvPr id="24" name="Picture 85" descr="http://t0.gstatic.com/images?q=tbn:ANd9GcQPmGe8HLmHLS1dEKdu0dgN8w8U0KBaWWe1s-P3eBbiHKB633nuJw">
                <a:hlinkClick r:id="rId8"/>
                <a:extLst>
                  <a:ext uri="{FF2B5EF4-FFF2-40B4-BE49-F238E27FC236}">
                    <a16:creationId xmlns:a16="http://schemas.microsoft.com/office/drawing/2014/main" id="{8EBBE319-81C7-41B4-AC1C-294060A361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3094505">
                <a:off x="4464232" y="3149890"/>
                <a:ext cx="1890855" cy="272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9" descr="http://www.yooyoo360.com/photo/2009-1-3/20090113194718327.jpg">
                <a:hlinkClick r:id="rId10"/>
                <a:extLst>
                  <a:ext uri="{FF2B5EF4-FFF2-40B4-BE49-F238E27FC236}">
                    <a16:creationId xmlns:a16="http://schemas.microsoft.com/office/drawing/2014/main" id="{9E26D575-F753-4C00-8953-F9A097293D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74752">
                <a:off x="4855753" y="3051069"/>
                <a:ext cx="1911462" cy="270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7" descr="http://t3.gstatic.com/images?q=tbn:ANd9GcTmTCW-_kxfUk23PMWgmMYl0mtTHiVJ4egcLaq1YP6ul53v5VEz">
                <a:hlinkClick r:id="rId12"/>
                <a:extLst>
                  <a:ext uri="{FF2B5EF4-FFF2-40B4-BE49-F238E27FC236}">
                    <a16:creationId xmlns:a16="http://schemas.microsoft.com/office/drawing/2014/main" id="{58AF949C-DEF4-4F22-86D9-7825446E12C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253257">
                <a:off x="5330002" y="3112795"/>
                <a:ext cx="1905110" cy="270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1" descr="http://www.yooyoo360.com/photo/2009-1-3/20090113193703544.jpg">
                <a:hlinkClick r:id="rId14"/>
                <a:extLst>
                  <a:ext uri="{FF2B5EF4-FFF2-40B4-BE49-F238E27FC236}">
                    <a16:creationId xmlns:a16="http://schemas.microsoft.com/office/drawing/2014/main" id="{2840C1F9-2AC8-43E5-81F1-AB1849D346A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547928">
                <a:off x="5692930" y="3192203"/>
                <a:ext cx="2018387" cy="267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9" descr="http://img.blog.163.com/photo/bU_cYxwQe2TEHyb1Px44AQ==/2010294283668774390.jpg">
                <a:hlinkClick r:id="rId16"/>
                <a:extLst>
                  <a:ext uri="{FF2B5EF4-FFF2-40B4-BE49-F238E27FC236}">
                    <a16:creationId xmlns:a16="http://schemas.microsoft.com/office/drawing/2014/main" id="{533E7598-4DC0-433B-B1DC-4447B4FA3B9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rot="425198">
                <a:off x="6083291" y="3470042"/>
                <a:ext cx="1916225" cy="270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3" descr="http://t0.gstatic.com/images?q=tbn:ANd9GcQ5KRGj2QLZClDi3ydlcTbQ4gYDCfChS1nz_mXe75pcelXCq0U3">
                <a:hlinkClick r:id="rId18"/>
                <a:extLst>
                  <a:ext uri="{FF2B5EF4-FFF2-40B4-BE49-F238E27FC236}">
                    <a16:creationId xmlns:a16="http://schemas.microsoft.com/office/drawing/2014/main" id="{F855BB1C-8856-4E86-AFDB-5643BBCDF6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rot="1364132">
                <a:off x="6394216" y="3776501"/>
                <a:ext cx="1905112" cy="270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矩形 29">
              <a:extLst>
                <a:ext uri="{FF2B5EF4-FFF2-40B4-BE49-F238E27FC236}">
                  <a16:creationId xmlns:a16="http://schemas.microsoft.com/office/drawing/2014/main" id="{9D6BECAD-B2FC-4401-8CA8-582A22E2C75E}"/>
                </a:ext>
              </a:extLst>
            </p:cNvPr>
            <p:cNvSpPr/>
            <p:nvPr/>
          </p:nvSpPr>
          <p:spPr>
            <a:xfrm>
              <a:off x="9967800" y="5706808"/>
              <a:ext cx="437940" cy="400110"/>
            </a:xfrm>
            <a:prstGeom prst="rect">
              <a:avLst/>
            </a:prstGeom>
          </p:spPr>
          <p:txBody>
            <a:bodyPr wrap="none">
              <a:spAutoFit/>
            </a:bodyPr>
            <a:lstStyle/>
            <a:p>
              <a:pPr>
                <a:defRPr/>
              </a:pPr>
              <a:r>
                <a:rPr lang="en-US" altLang="zh-CN" sz="2000" dirty="0">
                  <a:latin typeface="微软雅黑" panose="020B0503020204020204" pitchFamily="34" charset="-122"/>
                  <a:ea typeface="微软雅黑" panose="020B0503020204020204" pitchFamily="34" charset="-122"/>
                </a:rPr>
                <a:t>vs</a:t>
              </a:r>
              <a:endParaRPr lang="zh-CN" altLang="en-US" sz="20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B680C93D-B40F-4824-BEC7-03A25014260D}"/>
                </a:ext>
              </a:extLst>
            </p:cNvPr>
            <p:cNvPicPr>
              <a:picLocks noChangeAspect="1"/>
            </p:cNvPicPr>
            <p:nvPr/>
          </p:nvPicPr>
          <p:blipFill>
            <a:blip r:embed="rId20"/>
            <a:stretch>
              <a:fillRect/>
            </a:stretch>
          </p:blipFill>
          <p:spPr>
            <a:xfrm rot="1390268">
              <a:off x="10433969" y="5515871"/>
              <a:ext cx="830129" cy="830129"/>
            </a:xfrm>
            <a:prstGeom prst="rect">
              <a:avLst/>
            </a:prstGeom>
          </p:spPr>
        </p:pic>
      </p:grpSp>
    </p:spTree>
    <p:extLst>
      <p:ext uri="{BB962C8B-B14F-4D97-AF65-F5344CB8AC3E}">
        <p14:creationId xmlns:p14="http://schemas.microsoft.com/office/powerpoint/2010/main" val="248507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时间复杂性的度量</a:t>
            </a:r>
            <a:endParaRPr lang="zh-CN" altLang="en-US"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dirty="0"/>
              <a:t>四种常见的渐近时间复杂度表示方法：</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gn="just">
              <a:lnSpc>
                <a:spcPct val="110000"/>
              </a:lnSpc>
            </a:pPr>
            <a:r>
              <a:rPr lang="zh-CN" altLang="en-US" sz="2400" dirty="0"/>
              <a:t>大</a:t>
            </a:r>
            <a:r>
              <a:rPr lang="en-US" altLang="zh-CN" sz="2400" dirty="0"/>
              <a:t>O</a:t>
            </a:r>
            <a:r>
              <a:rPr lang="zh-CN" altLang="en-US" sz="2400" dirty="0"/>
              <a:t>表示法表示</a:t>
            </a:r>
            <a:r>
              <a:rPr lang="en-US" altLang="zh-CN" sz="2400" dirty="0"/>
              <a:t>T(n)</a:t>
            </a:r>
            <a:r>
              <a:rPr lang="zh-CN" altLang="en-US" sz="2400" dirty="0"/>
              <a:t>的数量级小于等于</a:t>
            </a:r>
            <a:r>
              <a:rPr lang="en-US" altLang="zh-CN" sz="2400" dirty="0"/>
              <a:t>f(n)</a:t>
            </a:r>
            <a:r>
              <a:rPr lang="zh-CN" altLang="en-US" sz="2400" dirty="0"/>
              <a:t>的数量级。而与大</a:t>
            </a:r>
            <a:r>
              <a:rPr lang="en-US" altLang="zh-CN" sz="2400" dirty="0"/>
              <a:t>O</a:t>
            </a:r>
            <a:r>
              <a:rPr lang="zh-CN" altLang="en-US" sz="2400" dirty="0"/>
              <a:t>表示法的“</a:t>
            </a:r>
            <a:r>
              <a:rPr lang="zh-CN" altLang="en-US" sz="2400" b="1" dirty="0">
                <a:solidFill>
                  <a:srgbClr val="C00000"/>
                </a:solidFill>
              </a:rPr>
              <a:t>小于等于</a:t>
            </a:r>
            <a:r>
              <a:rPr lang="zh-CN" altLang="en-US" sz="2400" dirty="0"/>
              <a:t>”不同，小</a:t>
            </a:r>
            <a:r>
              <a:rPr lang="en-US" altLang="zh-CN" sz="2400" dirty="0"/>
              <a:t>o</a:t>
            </a:r>
            <a:r>
              <a:rPr lang="zh-CN" altLang="en-US" sz="2400" dirty="0"/>
              <a:t>表示法代表“</a:t>
            </a:r>
            <a:r>
              <a:rPr lang="zh-CN" altLang="en-US" sz="2400" b="1" dirty="0">
                <a:solidFill>
                  <a:srgbClr val="C00000"/>
                </a:solidFill>
              </a:rPr>
              <a:t>严格小于</a:t>
            </a:r>
            <a:r>
              <a:rPr lang="zh-CN" altLang="en-US" sz="2400" dirty="0"/>
              <a:t>”，即</a:t>
            </a:r>
            <a:r>
              <a:rPr lang="en-US" altLang="zh-CN" sz="2400" dirty="0"/>
              <a:t>T(n)</a:t>
            </a:r>
            <a:r>
              <a:rPr lang="zh-CN" altLang="en-US" sz="2400" dirty="0"/>
              <a:t>的数量级小于</a:t>
            </a:r>
            <a:r>
              <a:rPr lang="en-US" altLang="zh-CN" sz="2400" dirty="0"/>
              <a:t>f(n)</a:t>
            </a:r>
            <a:r>
              <a:rPr lang="zh-CN" altLang="en-US" sz="2400" dirty="0"/>
              <a:t>的数量级。</a:t>
            </a:r>
            <a:endParaRPr lang="en-US" altLang="zh-CN" sz="2400" dirty="0"/>
          </a:p>
        </p:txBody>
      </p:sp>
      <p:pic>
        <p:nvPicPr>
          <p:cNvPr id="7" name="图片 6">
            <a:extLst>
              <a:ext uri="{FF2B5EF4-FFF2-40B4-BE49-F238E27FC236}">
                <a16:creationId xmlns:a16="http://schemas.microsoft.com/office/drawing/2014/main" id="{07C0CF5F-3F9B-36F7-19B3-468F20A9AC7A}"/>
              </a:ext>
            </a:extLst>
          </p:cNvPr>
          <p:cNvPicPr>
            <a:picLocks noChangeAspect="1"/>
          </p:cNvPicPr>
          <p:nvPr/>
        </p:nvPicPr>
        <p:blipFill>
          <a:blip r:embed="rId2"/>
          <a:stretch>
            <a:fillRect/>
          </a:stretch>
        </p:blipFill>
        <p:spPr>
          <a:xfrm>
            <a:off x="705793" y="1836084"/>
            <a:ext cx="10780414" cy="3020782"/>
          </a:xfrm>
          <a:prstGeom prst="rect">
            <a:avLst/>
          </a:prstGeom>
        </p:spPr>
      </p:pic>
      <p:sp>
        <p:nvSpPr>
          <p:cNvPr id="6" name="文本框 5">
            <a:extLst>
              <a:ext uri="{FF2B5EF4-FFF2-40B4-BE49-F238E27FC236}">
                <a16:creationId xmlns:a16="http://schemas.microsoft.com/office/drawing/2014/main" id="{3B7923E7-DA1C-0FDC-F407-9E97B8FFCDA7}"/>
              </a:ext>
            </a:extLst>
          </p:cNvPr>
          <p:cNvSpPr txBox="1"/>
          <p:nvPr/>
        </p:nvSpPr>
        <p:spPr>
          <a:xfrm>
            <a:off x="9779000" y="4270673"/>
            <a:ext cx="279400" cy="400110"/>
          </a:xfrm>
          <a:prstGeom prst="rect">
            <a:avLst/>
          </a:prstGeom>
          <a:solidFill>
            <a:schemeClr val="bg1"/>
          </a:solidFill>
        </p:spPr>
        <p:txBody>
          <a:bodyPr wrap="square" rtlCol="0">
            <a:spAutoFit/>
          </a:bodyPr>
          <a:lstStyle/>
          <a:p>
            <a:r>
              <a:rPr kumimoji="1" lang="en-US" altLang="zh-CN" sz="2000" dirty="0"/>
              <a:t>&lt;</a:t>
            </a:r>
            <a:endParaRPr kumimoji="1" lang="zh-CN" altLang="en-US" sz="2000" dirty="0"/>
          </a:p>
        </p:txBody>
      </p:sp>
    </p:spTree>
    <p:extLst>
      <p:ext uri="{BB962C8B-B14F-4D97-AF65-F5344CB8AC3E}">
        <p14:creationId xmlns:p14="http://schemas.microsoft.com/office/powerpoint/2010/main" val="3617425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6" y="1276350"/>
            <a:ext cx="11135920" cy="5089281"/>
          </a:xfrm>
        </p:spPr>
        <p:txBody>
          <a:bodyPr>
            <a:normAutofit lnSpcReduction="10000"/>
          </a:bodyPr>
          <a:lstStyle/>
          <a:p>
            <a:pPr algn="just">
              <a:lnSpc>
                <a:spcPct val="110000"/>
              </a:lnSpc>
            </a:pPr>
            <a:r>
              <a:rPr lang="zh-CN" altLang="en-US" sz="2400" b="1" dirty="0"/>
              <a:t>大</a:t>
            </a:r>
            <a:r>
              <a:rPr lang="en-US" altLang="zh-CN" sz="2400" b="1" dirty="0"/>
              <a:t>O</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T(n)=O(f(n))</a:t>
            </a:r>
          </a:p>
          <a:p>
            <a:pPr algn="just">
              <a:lnSpc>
                <a:spcPct val="110000"/>
              </a:lnSpc>
            </a:pPr>
            <a:r>
              <a:rPr lang="zh-CN" altLang="en-US" sz="2400" b="1" dirty="0"/>
              <a:t>大</a:t>
            </a:r>
            <a:r>
              <a:rPr lang="el-GR" altLang="zh-CN" sz="2400" b="1" dirty="0"/>
              <a:t>Ω</a:t>
            </a:r>
            <a:r>
              <a:rPr lang="zh-CN" altLang="en-US" sz="2400" b="1" dirty="0"/>
              <a:t>表示法</a:t>
            </a:r>
            <a:r>
              <a:rPr lang="zh-CN" altLang="en-US" sz="2400" dirty="0"/>
              <a:t>：若存在一个正数</a:t>
            </a:r>
            <a:r>
              <a:rPr lang="en-US" altLang="zh-CN" sz="2400" dirty="0"/>
              <a:t>c&gt;0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 ≥ </a:t>
            </a:r>
            <a:r>
              <a:rPr lang="en-US" altLang="zh-CN" sz="2400" dirty="0" err="1"/>
              <a:t>c·f</a:t>
            </a:r>
            <a:r>
              <a:rPr lang="en-US" altLang="zh-CN" sz="2400" dirty="0"/>
              <a:t>(n)</a:t>
            </a:r>
            <a:r>
              <a:rPr lang="zh-CN" altLang="en-US" sz="2400" dirty="0"/>
              <a:t>，则称</a:t>
            </a:r>
            <a:r>
              <a:rPr lang="en-US" altLang="zh-CN" sz="2400" dirty="0"/>
              <a:t>T(n)=</a:t>
            </a:r>
            <a:r>
              <a:rPr lang="el-GR" altLang="zh-CN" sz="2400" dirty="0"/>
              <a:t>Ω</a:t>
            </a:r>
            <a:r>
              <a:rPr lang="en-US" altLang="zh-CN" sz="2400" dirty="0"/>
              <a:t>(f(n))</a:t>
            </a:r>
          </a:p>
          <a:p>
            <a:pPr algn="just">
              <a:lnSpc>
                <a:spcPct val="110000"/>
              </a:lnSpc>
            </a:pPr>
            <a:r>
              <a:rPr lang="zh-CN" altLang="en-US" sz="2400" b="1" dirty="0"/>
              <a:t>大</a:t>
            </a:r>
            <a:r>
              <a:rPr lang="el-GR" altLang="zh-CN" sz="2400" b="1" dirty="0"/>
              <a:t>Θ</a:t>
            </a:r>
            <a:r>
              <a:rPr lang="zh-CN" altLang="en-US" sz="2400" b="1" dirty="0"/>
              <a:t>表示法</a:t>
            </a:r>
            <a:r>
              <a:rPr lang="zh-CN" altLang="en-US" sz="2400" dirty="0"/>
              <a:t>：若存在一组正数</a:t>
            </a:r>
            <a:r>
              <a:rPr lang="en-US" altLang="zh-CN" sz="2400" dirty="0"/>
              <a:t>c</a:t>
            </a:r>
            <a:r>
              <a:rPr lang="en-US" altLang="zh-CN" sz="2400" baseline="-25000" dirty="0"/>
              <a:t>1</a:t>
            </a:r>
            <a:r>
              <a:rPr lang="en-US" altLang="zh-CN" sz="2400" dirty="0"/>
              <a:t>, c</a:t>
            </a:r>
            <a:r>
              <a:rPr lang="en-US" altLang="zh-CN" sz="2400" baseline="-25000" dirty="0"/>
              <a:t>2</a:t>
            </a:r>
            <a:r>
              <a:rPr lang="zh-CN" altLang="en-US" sz="2400" dirty="0"/>
              <a:t>＞</a:t>
            </a:r>
            <a:r>
              <a:rPr lang="en-US" altLang="zh-CN" sz="2400" dirty="0"/>
              <a:t>0</a:t>
            </a:r>
            <a:r>
              <a:rPr lang="zh-CN" altLang="en-US" sz="2400" dirty="0"/>
              <a:t>和正整数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c</a:t>
            </a:r>
            <a:r>
              <a:rPr lang="en-US" altLang="zh-CN" sz="2400" baseline="-25000" dirty="0"/>
              <a:t>1</a:t>
            </a:r>
            <a:r>
              <a:rPr lang="en-US" altLang="zh-CN" sz="2400" dirty="0"/>
              <a:t>·f(n)≤T(n) ≤ c</a:t>
            </a:r>
            <a:r>
              <a:rPr lang="en-US" altLang="zh-CN" sz="2400" baseline="-25000" dirty="0"/>
              <a:t>2</a:t>
            </a:r>
            <a:r>
              <a:rPr lang="en-US" altLang="zh-CN" sz="2400" dirty="0"/>
              <a:t>·f(n)</a:t>
            </a:r>
            <a:r>
              <a:rPr lang="zh-CN" altLang="en-US" sz="2400" dirty="0"/>
              <a:t>，则称</a:t>
            </a:r>
            <a:r>
              <a:rPr lang="en-US" altLang="zh-CN" sz="2400" dirty="0"/>
              <a:t>T(n)=</a:t>
            </a:r>
            <a:r>
              <a:rPr lang="el-GR" altLang="zh-CN" sz="2400" dirty="0"/>
              <a:t>Θ</a:t>
            </a:r>
            <a:r>
              <a:rPr lang="en-US" altLang="zh-CN" sz="2400" dirty="0"/>
              <a:t>(f(n))</a:t>
            </a:r>
            <a:endParaRPr lang="zh-CN" altLang="en-US" sz="2400" dirty="0"/>
          </a:p>
          <a:p>
            <a:pPr algn="just">
              <a:lnSpc>
                <a:spcPct val="110000"/>
              </a:lnSpc>
            </a:pPr>
            <a:r>
              <a:rPr lang="zh-CN" altLang="en-US" sz="2400" b="1" dirty="0"/>
              <a:t>小</a:t>
            </a:r>
            <a:r>
              <a:rPr lang="en-US" altLang="zh-CN" sz="2400" b="1" dirty="0"/>
              <a:t>o</a:t>
            </a:r>
            <a:r>
              <a:rPr lang="zh-CN" altLang="en-US" sz="2400" b="1" dirty="0"/>
              <a:t>表示法</a:t>
            </a:r>
            <a:r>
              <a:rPr lang="zh-CN" altLang="en-US" sz="2400" dirty="0"/>
              <a:t>：若对所有正数</a:t>
            </a:r>
            <a:r>
              <a:rPr lang="en-US" altLang="zh-CN" sz="2400" dirty="0"/>
              <a:t>c&gt;0</a:t>
            </a:r>
            <a:r>
              <a:rPr lang="zh-CN" altLang="en-US" sz="2400" dirty="0"/>
              <a:t>，存在一个正整数</a:t>
            </a:r>
            <a:r>
              <a:rPr lang="en-US" altLang="zh-CN" sz="2400" dirty="0"/>
              <a:t>n</a:t>
            </a:r>
            <a:r>
              <a:rPr lang="en-US" altLang="zh-CN" sz="2400" baseline="-25000" dirty="0"/>
              <a:t>0</a:t>
            </a:r>
            <a:r>
              <a:rPr lang="zh-CN" altLang="en-US" sz="2400" dirty="0"/>
              <a:t>＞</a:t>
            </a:r>
            <a:r>
              <a:rPr lang="en-US" altLang="zh-CN" sz="2400" dirty="0"/>
              <a:t>0</a:t>
            </a:r>
            <a:r>
              <a:rPr lang="zh-CN" altLang="en-US" sz="2400" dirty="0"/>
              <a:t>，使得对所有</a:t>
            </a:r>
            <a:r>
              <a:rPr lang="en-US" altLang="zh-CN" sz="2400" dirty="0"/>
              <a:t>n≥n</a:t>
            </a:r>
            <a:r>
              <a:rPr lang="en-US" altLang="zh-CN" sz="2400" baseline="-25000" dirty="0"/>
              <a:t>0</a:t>
            </a:r>
            <a:r>
              <a:rPr lang="zh-CN" altLang="en-US" sz="2400" dirty="0"/>
              <a:t>， 满足</a:t>
            </a:r>
            <a:r>
              <a:rPr lang="en-US" altLang="zh-CN" sz="2400" dirty="0"/>
              <a:t>T(n)</a:t>
            </a:r>
            <a:r>
              <a:rPr lang="zh-CN" altLang="en-US" sz="2400" dirty="0"/>
              <a:t>＜</a:t>
            </a:r>
            <a:r>
              <a:rPr lang="en-US" altLang="zh-CN" sz="2400" dirty="0" err="1"/>
              <a:t>c·f</a:t>
            </a:r>
            <a:r>
              <a:rPr lang="en-US" altLang="zh-CN" sz="2400" dirty="0"/>
              <a:t>(n)</a:t>
            </a:r>
            <a:r>
              <a:rPr lang="zh-CN" altLang="en-US" sz="2400" dirty="0"/>
              <a:t>，则称</a:t>
            </a:r>
            <a:r>
              <a:rPr lang="en-US" altLang="zh-CN" sz="2400" dirty="0"/>
              <a:t>T(n)=o(f(n))</a:t>
            </a:r>
          </a:p>
          <a:p>
            <a:pPr algn="just">
              <a:lnSpc>
                <a:spcPct val="110000"/>
              </a:lnSpc>
              <a:spcBef>
                <a:spcPts val="2400"/>
              </a:spcBef>
            </a:pPr>
            <a:r>
              <a:rPr lang="zh-CN" altLang="en-US" sz="2400" b="1" dirty="0"/>
              <a:t>例</a:t>
            </a:r>
            <a:r>
              <a:rPr lang="zh-CN" altLang="en-US" sz="2400" dirty="0"/>
              <a:t>：</a:t>
            </a:r>
            <a:r>
              <a:rPr lang="en-US" altLang="zh-CN" sz="2400" dirty="0"/>
              <a:t>T(n)=3n</a:t>
            </a:r>
            <a:r>
              <a:rPr lang="en-US" altLang="zh-CN" sz="2400" baseline="30000" dirty="0"/>
              <a:t>2</a:t>
            </a:r>
            <a:r>
              <a:rPr lang="en-US" altLang="zh-CN" sz="2400" dirty="0"/>
              <a:t>+100n</a:t>
            </a:r>
            <a:r>
              <a:rPr lang="zh-CN" altLang="en-US" sz="2400" dirty="0"/>
              <a:t>，求在大</a:t>
            </a:r>
            <a:r>
              <a:rPr lang="en-US" altLang="zh-CN" sz="2400" dirty="0"/>
              <a:t>O</a:t>
            </a:r>
            <a:r>
              <a:rPr lang="zh-CN" altLang="en-US" sz="2400" dirty="0"/>
              <a:t>表示法下的时间复杂度。</a:t>
            </a:r>
            <a:endParaRPr lang="en-US" altLang="zh-CN" sz="2400" dirty="0"/>
          </a:p>
          <a:p>
            <a:pPr algn="just">
              <a:lnSpc>
                <a:spcPct val="110000"/>
              </a:lnSpc>
              <a:spcBef>
                <a:spcPts val="0"/>
              </a:spcBef>
            </a:pPr>
            <a:r>
              <a:rPr lang="zh-CN" altLang="en-US" sz="2400" b="1" dirty="0"/>
              <a:t>解</a:t>
            </a:r>
            <a:r>
              <a:rPr lang="zh-CN" altLang="en-US" sz="2400" dirty="0"/>
              <a:t>：</a:t>
            </a:r>
            <a:r>
              <a:rPr lang="en-US" altLang="zh-CN" sz="2400" dirty="0"/>
              <a:t>T(n)</a:t>
            </a:r>
            <a:r>
              <a:rPr lang="zh-CN" altLang="en-US" sz="2400" dirty="0"/>
              <a:t>的时间复杂度是</a:t>
            </a:r>
            <a:r>
              <a:rPr lang="en-US" altLang="zh-CN" sz="2400" dirty="0"/>
              <a:t>O(n</a:t>
            </a:r>
            <a:r>
              <a:rPr lang="en-US" altLang="zh-CN" sz="2400" baseline="30000" dirty="0"/>
              <a:t>2</a:t>
            </a:r>
            <a:r>
              <a:rPr lang="en-US" altLang="zh-CN" sz="2400" dirty="0"/>
              <a:t>)</a:t>
            </a:r>
            <a:r>
              <a:rPr lang="zh-CN" altLang="en-US" sz="2400" dirty="0"/>
              <a:t>。当</a:t>
            </a:r>
            <a:r>
              <a:rPr lang="en-US" altLang="zh-CN" sz="2400" dirty="0"/>
              <a:t>n≥100</a:t>
            </a:r>
            <a:r>
              <a:rPr lang="zh-CN" altLang="en-US" sz="2400" dirty="0"/>
              <a:t>时，设</a:t>
            </a:r>
            <a:r>
              <a:rPr lang="en-US" altLang="zh-CN" sz="2400" dirty="0"/>
              <a:t>c=4</a:t>
            </a:r>
            <a:r>
              <a:rPr lang="zh-CN" altLang="en-US" sz="2400" dirty="0"/>
              <a:t>，对于所有的</a:t>
            </a:r>
            <a:r>
              <a:rPr lang="en-US" altLang="zh-CN" sz="2400" dirty="0"/>
              <a:t>n</a:t>
            </a:r>
            <a:r>
              <a:rPr lang="zh-CN" altLang="en-US" sz="2400" dirty="0"/>
              <a:t>， </a:t>
            </a:r>
            <a:r>
              <a:rPr lang="en-US" altLang="zh-CN" sz="2400" dirty="0"/>
              <a:t>T(n)≤c·n</a:t>
            </a:r>
            <a:r>
              <a:rPr lang="en-US" altLang="zh-CN" sz="2400" baseline="30000" dirty="0"/>
              <a:t>2</a:t>
            </a:r>
            <a:r>
              <a:rPr lang="zh-CN" altLang="en-US" sz="2400" dirty="0"/>
              <a:t>。据此可以推导出，最高次幂为</a:t>
            </a:r>
            <a:r>
              <a:rPr lang="en-US" altLang="zh-CN" sz="2400" dirty="0"/>
              <a:t>k</a:t>
            </a:r>
            <a:r>
              <a:rPr lang="zh-CN" altLang="en-US" sz="2400" dirty="0"/>
              <a:t>的多项式，则其时间复杂度为</a:t>
            </a:r>
            <a:r>
              <a:rPr lang="en-US" altLang="zh-CN" sz="2400" dirty="0"/>
              <a:t>O(</a:t>
            </a:r>
            <a:r>
              <a:rPr lang="en-US" altLang="zh-CN" sz="2400" dirty="0" err="1"/>
              <a:t>n</a:t>
            </a:r>
            <a:r>
              <a:rPr lang="en-US" altLang="zh-CN" sz="2400" baseline="30000" dirty="0" err="1"/>
              <a:t>k</a:t>
            </a:r>
            <a:r>
              <a:rPr lang="en-US" altLang="zh-CN" sz="2400" dirty="0"/>
              <a:t>)</a:t>
            </a:r>
            <a:r>
              <a:rPr lang="zh-CN" altLang="en-US" sz="2400" dirty="0"/>
              <a:t>。</a:t>
            </a:r>
            <a:endParaRPr lang="en-US" altLang="zh-CN" sz="2400" dirty="0"/>
          </a:p>
        </p:txBody>
      </p:sp>
      <p:sp>
        <p:nvSpPr>
          <p:cNvPr id="6" name="任意多边形: 形状 24">
            <a:extLst>
              <a:ext uri="{FF2B5EF4-FFF2-40B4-BE49-F238E27FC236}">
                <a16:creationId xmlns:a16="http://schemas.microsoft.com/office/drawing/2014/main" id="{A7250D17-30D9-35DF-E751-59B71B6F50CB}"/>
              </a:ext>
            </a:extLst>
          </p:cNvPr>
          <p:cNvSpPr/>
          <p:nvPr/>
        </p:nvSpPr>
        <p:spPr>
          <a:xfrm>
            <a:off x="3280336" y="6062629"/>
            <a:ext cx="5199527"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zh-CN" altLang="en-US" sz="2000" b="1" dirty="0">
                <a:latin typeface="微软雅黑" panose="020B0503020204020204" pitchFamily="34" charset="-122"/>
                <a:ea typeface="微软雅黑" panose="020B0503020204020204" pitchFamily="34" charset="-122"/>
              </a:rPr>
              <a:t>简便方法</a:t>
            </a:r>
            <a:r>
              <a:rPr lang="zh-CN" altLang="en-US" sz="2000" dirty="0">
                <a:latin typeface="微软雅黑" panose="020B0503020204020204" pitchFamily="34" charset="-122"/>
                <a:ea typeface="微软雅黑" panose="020B0503020204020204" pitchFamily="34" charset="-122"/>
              </a:rPr>
              <a:t>：只保留最高项，并删除系数！</a:t>
            </a:r>
          </a:p>
        </p:txBody>
      </p:sp>
    </p:spTree>
    <p:extLst>
      <p:ext uri="{BB962C8B-B14F-4D97-AF65-F5344CB8AC3E}">
        <p14:creationId xmlns:p14="http://schemas.microsoft.com/office/powerpoint/2010/main" val="348037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最好、最坏、平均情况时间复杂度</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en-US" sz="2400" b="1" dirty="0"/>
              <a:t>例</a:t>
            </a:r>
            <a:r>
              <a:rPr lang="zh-CN" altLang="en-US" sz="2400" dirty="0"/>
              <a:t>：假设现有一函数</a:t>
            </a:r>
            <a:r>
              <a:rPr lang="en-US" altLang="zh-CN" sz="2400" dirty="0"/>
              <a:t>F</a:t>
            </a:r>
            <a:r>
              <a:rPr lang="zh-CN" altLang="en-US" sz="2400" dirty="0"/>
              <a:t>，其功能是在一个无序的数组</a:t>
            </a:r>
            <a:r>
              <a:rPr lang="en-US" altLang="zh-CN" sz="2400" dirty="0"/>
              <a:t>A</a:t>
            </a:r>
            <a:r>
              <a:rPr lang="zh-CN" altLang="en-US" sz="2400" dirty="0"/>
              <a:t>中查找变量 </a:t>
            </a:r>
            <a:r>
              <a:rPr lang="en-US" altLang="zh-CN" sz="2400" dirty="0"/>
              <a:t>x </a:t>
            </a:r>
            <a:r>
              <a:rPr lang="zh-CN" altLang="en-US" sz="2400" dirty="0"/>
              <a:t>出现的位置。如果找到则停止，并返回</a:t>
            </a:r>
            <a:r>
              <a:rPr lang="en-US" altLang="zh-CN" sz="2400" dirty="0"/>
              <a:t>x</a:t>
            </a:r>
            <a:r>
              <a:rPr lang="zh-CN" altLang="en-US" sz="2400" dirty="0"/>
              <a:t>在数组</a:t>
            </a:r>
            <a:r>
              <a:rPr lang="en-US" altLang="zh-CN" sz="2400" dirty="0"/>
              <a:t>A</a:t>
            </a:r>
            <a:r>
              <a:rPr lang="zh-CN" altLang="en-US" sz="2400" dirty="0"/>
              <a:t>中的下标；若没有找到，则返回</a:t>
            </a:r>
            <a:r>
              <a:rPr lang="en-US" altLang="zh-CN" sz="2400" dirty="0"/>
              <a:t>-1</a:t>
            </a:r>
            <a:r>
              <a:rPr lang="zh-CN" altLang="en-US" sz="2400" dirty="0"/>
              <a:t>。</a:t>
            </a:r>
            <a:endParaRPr lang="en-US" altLang="zh-CN" sz="2400" dirty="0"/>
          </a:p>
        </p:txBody>
      </p:sp>
      <p:sp>
        <p:nvSpPr>
          <p:cNvPr id="6" name="内容占位符 4">
            <a:extLst>
              <a:ext uri="{FF2B5EF4-FFF2-40B4-BE49-F238E27FC236}">
                <a16:creationId xmlns:a16="http://schemas.microsoft.com/office/drawing/2014/main" id="{03600AA5-D276-47E5-9D84-DB12966A996B}"/>
              </a:ext>
            </a:extLst>
          </p:cNvPr>
          <p:cNvSpPr txBox="1">
            <a:spLocks/>
          </p:cNvSpPr>
          <p:nvPr/>
        </p:nvSpPr>
        <p:spPr>
          <a:xfrm>
            <a:off x="584226" y="2122714"/>
            <a:ext cx="7533959" cy="444415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最好情况复杂度</a:t>
            </a:r>
            <a:r>
              <a:rPr lang="zh-CN" altLang="en-US" sz="2400" dirty="0"/>
              <a:t>：在最理想的情况下，算法所能达到的最高效率。以该函数为例，要查找的变量 </a:t>
            </a:r>
            <a:r>
              <a:rPr lang="en-US" altLang="zh-CN" sz="2400" dirty="0"/>
              <a:t>x </a:t>
            </a:r>
            <a:r>
              <a:rPr lang="zh-CN" altLang="en-US" sz="2400" dirty="0"/>
              <a:t>正好是数组的第一个元素，这时对应的是最好情况时间复杂度</a:t>
            </a:r>
            <a:r>
              <a:rPr lang="en-US" altLang="zh-CN" sz="2400" dirty="0"/>
              <a:t>O(1)</a:t>
            </a:r>
            <a:endParaRPr lang="zh-CN" altLang="en-US" sz="2400" dirty="0"/>
          </a:p>
          <a:p>
            <a:pPr algn="just">
              <a:lnSpc>
                <a:spcPct val="110000"/>
              </a:lnSpc>
            </a:pPr>
            <a:r>
              <a:rPr lang="zh-CN" altLang="en-US" sz="2400" b="1" dirty="0"/>
              <a:t>最坏情况复杂度</a:t>
            </a:r>
            <a:r>
              <a:rPr lang="zh-CN" altLang="en-US" sz="2400" dirty="0"/>
              <a:t>：这是算法可能遇到的最糟糕的情况的效率。在这种情况下，算法耗时最长。以该函数为例，如果数组中没有要查找的变量 </a:t>
            </a:r>
            <a:r>
              <a:rPr lang="en-US" altLang="zh-CN" sz="2400" dirty="0"/>
              <a:t>x</a:t>
            </a:r>
            <a:r>
              <a:rPr lang="zh-CN" altLang="en-US" sz="2400" dirty="0"/>
              <a:t>，需要把整个数组都遍历一遍，这时对应的是最坏情况时间复杂度</a:t>
            </a:r>
            <a:r>
              <a:rPr lang="en-US" altLang="zh-CN" sz="2400" dirty="0"/>
              <a:t>O(n)</a:t>
            </a:r>
            <a:endParaRPr lang="zh-CN" altLang="en-US" sz="2400" dirty="0"/>
          </a:p>
          <a:p>
            <a:pPr algn="just">
              <a:lnSpc>
                <a:spcPct val="110000"/>
              </a:lnSpc>
            </a:pPr>
            <a:r>
              <a:rPr lang="zh-CN" altLang="en-US" sz="2400" b="1" dirty="0"/>
              <a:t>平均情况复杂度</a:t>
            </a:r>
            <a:r>
              <a:rPr lang="zh-CN" altLang="en-US" sz="2400" dirty="0"/>
              <a:t>：这是算法在所有可能输入的平均效率。在计算平均情况复杂度时，通常假设所有输入出现的概率符合特定的分布（最简单的可以假设所有输入为等可能）。对于函数</a:t>
            </a:r>
            <a:r>
              <a:rPr lang="en-US" altLang="zh-CN" sz="2400" dirty="0"/>
              <a:t>F</a:t>
            </a:r>
            <a:r>
              <a:rPr lang="zh-CN" altLang="en-US" sz="2400" dirty="0"/>
              <a:t>，其平均时间复杂度为</a:t>
            </a:r>
            <a:r>
              <a:rPr lang="en-US" altLang="zh-CN" sz="2400" dirty="0"/>
              <a:t>O(n)</a:t>
            </a:r>
          </a:p>
        </p:txBody>
      </p:sp>
      <p:graphicFrame>
        <p:nvGraphicFramePr>
          <p:cNvPr id="7" name="表格 6">
            <a:extLst>
              <a:ext uri="{FF2B5EF4-FFF2-40B4-BE49-F238E27FC236}">
                <a16:creationId xmlns:a16="http://schemas.microsoft.com/office/drawing/2014/main" id="{F722A8B3-22E8-417F-8157-F95369536768}"/>
              </a:ext>
            </a:extLst>
          </p:cNvPr>
          <p:cNvGraphicFramePr>
            <a:graphicFrameLocks noGrp="1"/>
          </p:cNvGraphicFramePr>
          <p:nvPr>
            <p:extLst>
              <p:ext uri="{D42A27DB-BD31-4B8C-83A1-F6EECF244321}">
                <p14:modId xmlns:p14="http://schemas.microsoft.com/office/powerpoint/2010/main" val="3465920081"/>
              </p:ext>
            </p:extLst>
          </p:nvPr>
        </p:nvGraphicFramePr>
        <p:xfrm>
          <a:off x="9575545" y="2752573"/>
          <a:ext cx="2167164" cy="365760"/>
        </p:xfrm>
        <a:graphic>
          <a:graphicData uri="http://schemas.openxmlformats.org/drawingml/2006/table">
            <a:tbl>
              <a:tblPr firstRow="1" bandRow="1">
                <a:tableStyleId>{5C22544A-7EE6-4342-B048-85BDC9FD1C3A}</a:tableStyleId>
              </a:tblPr>
              <a:tblGrid>
                <a:gridCol w="361194">
                  <a:extLst>
                    <a:ext uri="{9D8B030D-6E8A-4147-A177-3AD203B41FA5}">
                      <a16:colId xmlns:a16="http://schemas.microsoft.com/office/drawing/2014/main" val="41635229"/>
                    </a:ext>
                  </a:extLst>
                </a:gridCol>
                <a:gridCol w="361194">
                  <a:extLst>
                    <a:ext uri="{9D8B030D-6E8A-4147-A177-3AD203B41FA5}">
                      <a16:colId xmlns:a16="http://schemas.microsoft.com/office/drawing/2014/main" val="4054915575"/>
                    </a:ext>
                  </a:extLst>
                </a:gridCol>
                <a:gridCol w="361194">
                  <a:extLst>
                    <a:ext uri="{9D8B030D-6E8A-4147-A177-3AD203B41FA5}">
                      <a16:colId xmlns:a16="http://schemas.microsoft.com/office/drawing/2014/main" val="2487290187"/>
                    </a:ext>
                  </a:extLst>
                </a:gridCol>
                <a:gridCol w="361194">
                  <a:extLst>
                    <a:ext uri="{9D8B030D-6E8A-4147-A177-3AD203B41FA5}">
                      <a16:colId xmlns:a16="http://schemas.microsoft.com/office/drawing/2014/main" val="2692453003"/>
                    </a:ext>
                  </a:extLst>
                </a:gridCol>
                <a:gridCol w="361194">
                  <a:extLst>
                    <a:ext uri="{9D8B030D-6E8A-4147-A177-3AD203B41FA5}">
                      <a16:colId xmlns:a16="http://schemas.microsoft.com/office/drawing/2014/main" val="4066002717"/>
                    </a:ext>
                  </a:extLst>
                </a:gridCol>
                <a:gridCol w="361194">
                  <a:extLst>
                    <a:ext uri="{9D8B030D-6E8A-4147-A177-3AD203B41FA5}">
                      <a16:colId xmlns:a16="http://schemas.microsoft.com/office/drawing/2014/main" val="567840219"/>
                    </a:ext>
                  </a:extLst>
                </a:gridCol>
              </a:tblGrid>
              <a:tr h="289228">
                <a:tc>
                  <a:txBody>
                    <a:bodyPr/>
                    <a:lstStyle/>
                    <a:p>
                      <a:pPr algn="ctr"/>
                      <a:r>
                        <a:rPr lang="en-US" altLang="zh-CN" b="1" dirty="0">
                          <a:solidFill>
                            <a:srgbClr val="FFFF00"/>
                          </a:solidFill>
                          <a:latin typeface="微软雅黑" panose="020B0503020204020204" pitchFamily="34" charset="-122"/>
                          <a:ea typeface="微软雅黑" panose="020B0503020204020204" pitchFamily="34" charset="-122"/>
                        </a:rPr>
                        <a:t>2</a:t>
                      </a:r>
                      <a:endParaRPr lang="zh-CN" altLang="en-US" b="1" dirty="0">
                        <a:solidFill>
                          <a:srgbClr val="FFFF00"/>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87305362"/>
                  </a:ext>
                </a:extLst>
              </a:tr>
            </a:tbl>
          </a:graphicData>
        </a:graphic>
      </p:graphicFrame>
      <p:sp>
        <p:nvSpPr>
          <p:cNvPr id="8" name="矩形 7">
            <a:extLst>
              <a:ext uri="{FF2B5EF4-FFF2-40B4-BE49-F238E27FC236}">
                <a16:creationId xmlns:a16="http://schemas.microsoft.com/office/drawing/2014/main" id="{6D85B4D8-4580-4329-BC91-E49BCADF200D}"/>
              </a:ext>
            </a:extLst>
          </p:cNvPr>
          <p:cNvSpPr/>
          <p:nvPr/>
        </p:nvSpPr>
        <p:spPr>
          <a:xfrm>
            <a:off x="8221344" y="2745850"/>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x=2</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弧形 8">
            <a:extLst>
              <a:ext uri="{FF2B5EF4-FFF2-40B4-BE49-F238E27FC236}">
                <a16:creationId xmlns:a16="http://schemas.microsoft.com/office/drawing/2014/main" id="{38C176C3-6135-4C96-A01A-455EB7659596}"/>
              </a:ext>
            </a:extLst>
          </p:cNvPr>
          <p:cNvSpPr/>
          <p:nvPr/>
        </p:nvSpPr>
        <p:spPr>
          <a:xfrm rot="430290">
            <a:off x="9311935" y="2415409"/>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0" name="表格 9">
            <a:extLst>
              <a:ext uri="{FF2B5EF4-FFF2-40B4-BE49-F238E27FC236}">
                <a16:creationId xmlns:a16="http://schemas.microsoft.com/office/drawing/2014/main" id="{C7958243-E035-4CE1-81C4-22FE6B55A614}"/>
              </a:ext>
            </a:extLst>
          </p:cNvPr>
          <p:cNvGraphicFramePr>
            <a:graphicFrameLocks noGrp="1"/>
          </p:cNvGraphicFramePr>
          <p:nvPr/>
        </p:nvGraphicFramePr>
        <p:xfrm>
          <a:off x="9575545" y="4077426"/>
          <a:ext cx="2167164" cy="365760"/>
        </p:xfrm>
        <a:graphic>
          <a:graphicData uri="http://schemas.openxmlformats.org/drawingml/2006/table">
            <a:tbl>
              <a:tblPr firstRow="1" bandRow="1">
                <a:tableStyleId>{5C22544A-7EE6-4342-B048-85BDC9FD1C3A}</a:tableStyleId>
              </a:tblPr>
              <a:tblGrid>
                <a:gridCol w="361194">
                  <a:extLst>
                    <a:ext uri="{9D8B030D-6E8A-4147-A177-3AD203B41FA5}">
                      <a16:colId xmlns:a16="http://schemas.microsoft.com/office/drawing/2014/main" val="41635229"/>
                    </a:ext>
                  </a:extLst>
                </a:gridCol>
                <a:gridCol w="361194">
                  <a:extLst>
                    <a:ext uri="{9D8B030D-6E8A-4147-A177-3AD203B41FA5}">
                      <a16:colId xmlns:a16="http://schemas.microsoft.com/office/drawing/2014/main" val="4054915575"/>
                    </a:ext>
                  </a:extLst>
                </a:gridCol>
                <a:gridCol w="361194">
                  <a:extLst>
                    <a:ext uri="{9D8B030D-6E8A-4147-A177-3AD203B41FA5}">
                      <a16:colId xmlns:a16="http://schemas.microsoft.com/office/drawing/2014/main" val="2487290187"/>
                    </a:ext>
                  </a:extLst>
                </a:gridCol>
                <a:gridCol w="361194">
                  <a:extLst>
                    <a:ext uri="{9D8B030D-6E8A-4147-A177-3AD203B41FA5}">
                      <a16:colId xmlns:a16="http://schemas.microsoft.com/office/drawing/2014/main" val="2692453003"/>
                    </a:ext>
                  </a:extLst>
                </a:gridCol>
                <a:gridCol w="361194">
                  <a:extLst>
                    <a:ext uri="{9D8B030D-6E8A-4147-A177-3AD203B41FA5}">
                      <a16:colId xmlns:a16="http://schemas.microsoft.com/office/drawing/2014/main" val="4066002717"/>
                    </a:ext>
                  </a:extLst>
                </a:gridCol>
                <a:gridCol w="361194">
                  <a:extLst>
                    <a:ext uri="{9D8B030D-6E8A-4147-A177-3AD203B41FA5}">
                      <a16:colId xmlns:a16="http://schemas.microsoft.com/office/drawing/2014/main" val="567840219"/>
                    </a:ext>
                  </a:extLst>
                </a:gridCol>
              </a:tblGrid>
              <a:tr h="289228">
                <a:tc>
                  <a:txBody>
                    <a:bodyPr/>
                    <a:lstStyle/>
                    <a:p>
                      <a:pPr algn="ctr"/>
                      <a:r>
                        <a:rPr lang="en-US" altLang="zh-CN" b="0" dirty="0">
                          <a:latin typeface="微软雅黑" panose="020B0503020204020204" pitchFamily="34" charset="-122"/>
                          <a:ea typeface="微软雅黑" panose="020B0503020204020204" pitchFamily="34" charset="-122"/>
                        </a:rPr>
                        <a:t>2</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6</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4</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8</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tc>
                  <a:txBody>
                    <a:bodyPr/>
                    <a:lstStyle/>
                    <a:p>
                      <a:pPr algn="ctr"/>
                      <a:r>
                        <a:rPr lang="en-US" altLang="zh-CN" b="0" dirty="0">
                          <a:latin typeface="微软雅黑" panose="020B0503020204020204" pitchFamily="34" charset="-122"/>
                          <a:ea typeface="微软雅黑" panose="020B0503020204020204" pitchFamily="34" charset="-122"/>
                        </a:rPr>
                        <a:t>3</a:t>
                      </a:r>
                      <a:endParaRPr lang="zh-CN" altLang="en-US"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87305362"/>
                  </a:ext>
                </a:extLst>
              </a:tr>
            </a:tbl>
          </a:graphicData>
        </a:graphic>
      </p:graphicFrame>
      <p:sp>
        <p:nvSpPr>
          <p:cNvPr id="11" name="矩形 10">
            <a:extLst>
              <a:ext uri="{FF2B5EF4-FFF2-40B4-BE49-F238E27FC236}">
                <a16:creationId xmlns:a16="http://schemas.microsoft.com/office/drawing/2014/main" id="{75454F30-CEC5-4D42-BC9E-11B350C501C8}"/>
              </a:ext>
            </a:extLst>
          </p:cNvPr>
          <p:cNvSpPr/>
          <p:nvPr/>
        </p:nvSpPr>
        <p:spPr>
          <a:xfrm>
            <a:off x="8221344" y="4070703"/>
            <a:ext cx="1244251"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查找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x=0</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弧形 11">
            <a:extLst>
              <a:ext uri="{FF2B5EF4-FFF2-40B4-BE49-F238E27FC236}">
                <a16:creationId xmlns:a16="http://schemas.microsoft.com/office/drawing/2014/main" id="{25C7C7A1-9C4C-483C-BAFD-B36E970F9959}"/>
              </a:ext>
            </a:extLst>
          </p:cNvPr>
          <p:cNvSpPr/>
          <p:nvPr/>
        </p:nvSpPr>
        <p:spPr>
          <a:xfrm rot="430290">
            <a:off x="11456042" y="3740262"/>
            <a:ext cx="444390" cy="660883"/>
          </a:xfrm>
          <a:prstGeom prst="arc">
            <a:avLst>
              <a:gd name="adj1" fmla="val 15694059"/>
              <a:gd name="adj2" fmla="val 0"/>
            </a:avLst>
          </a:prstGeom>
          <a:ln w="12700">
            <a:solidFill>
              <a:schemeClr val="tx1"/>
            </a:solidFill>
            <a:headEnd type="none" w="med" len="med"/>
            <a:tailEnd type="triangle"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8ADE2672-ECD2-48B9-BC7B-481892D2E82E}"/>
              </a:ext>
            </a:extLst>
          </p:cNvPr>
          <p:cNvGrpSpPr/>
          <p:nvPr/>
        </p:nvGrpSpPr>
        <p:grpSpPr>
          <a:xfrm>
            <a:off x="8561259" y="5195968"/>
            <a:ext cx="3046515" cy="940636"/>
            <a:chOff x="8561259" y="5195968"/>
            <a:chExt cx="3046515" cy="940636"/>
          </a:xfrm>
        </p:grpSpPr>
        <p:sp>
          <p:nvSpPr>
            <p:cNvPr id="14" name="矩形 13">
              <a:extLst>
                <a:ext uri="{FF2B5EF4-FFF2-40B4-BE49-F238E27FC236}">
                  <a16:creationId xmlns:a16="http://schemas.microsoft.com/office/drawing/2014/main" id="{E759A13E-31A8-4E2E-8EE7-5667879FAF4D}"/>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 — = ——— = O(n)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14">
              <a:extLst>
                <a:ext uri="{FF2B5EF4-FFF2-40B4-BE49-F238E27FC236}">
                  <a16:creationId xmlns:a16="http://schemas.microsoft.com/office/drawing/2014/main" id="{FA8D09C6-3A74-4CA5-A4C8-B0C818FD2719}"/>
                </a:ext>
              </a:extLst>
            </p:cNvPr>
            <p:cNvSpPr/>
            <p:nvPr/>
          </p:nvSpPr>
          <p:spPr>
            <a:xfrm>
              <a:off x="8561259" y="5798050"/>
              <a:ext cx="551754" cy="338554"/>
            </a:xfrm>
            <a:prstGeom prst="rect">
              <a:avLst/>
            </a:prstGeom>
          </p:spPr>
          <p:txBody>
            <a:bodyPr wrap="square">
              <a:spAutoFit/>
            </a:bodyPr>
            <a:lstStyle/>
            <a:p>
              <a:pPr algn="ct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矩形 15">
              <a:extLst>
                <a:ext uri="{FF2B5EF4-FFF2-40B4-BE49-F238E27FC236}">
                  <a16:creationId xmlns:a16="http://schemas.microsoft.com/office/drawing/2014/main" id="{BF139C31-6AF1-4019-B814-5C14BAAFF154}"/>
                </a:ext>
              </a:extLst>
            </p:cNvPr>
            <p:cNvSpPr/>
            <p:nvPr/>
          </p:nvSpPr>
          <p:spPr>
            <a:xfrm>
              <a:off x="8662958" y="5195968"/>
              <a:ext cx="327334" cy="338554"/>
            </a:xfrm>
            <a:prstGeom prst="rect">
              <a:avLst/>
            </a:prstGeom>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268ABD84-32CD-49B2-9B03-8AB4608D61DB}"/>
                </a:ext>
              </a:extLst>
            </p:cNvPr>
            <p:cNvSpPr/>
            <p:nvPr/>
          </p:nvSpPr>
          <p:spPr>
            <a:xfrm>
              <a:off x="9177524" y="5309732"/>
              <a:ext cx="365806"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C303BB13-87E8-4D95-AB07-8BA05B9C5898}"/>
                </a:ext>
              </a:extLst>
            </p:cNvPr>
            <p:cNvSpPr/>
            <p:nvPr/>
          </p:nvSpPr>
          <p:spPr>
            <a:xfrm>
              <a:off x="9173517" y="5578503"/>
              <a:ext cx="37382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id="{1271A491-58E8-4D3D-82CE-11C71449DB06}"/>
                </a:ext>
              </a:extLst>
            </p:cNvPr>
            <p:cNvSpPr/>
            <p:nvPr/>
          </p:nvSpPr>
          <p:spPr>
            <a:xfrm>
              <a:off x="9751827" y="5309790"/>
              <a:ext cx="1176925" cy="400110"/>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n(n+1)</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a:extLst>
                <a:ext uri="{FF2B5EF4-FFF2-40B4-BE49-F238E27FC236}">
                  <a16:creationId xmlns:a16="http://schemas.microsoft.com/office/drawing/2014/main" id="{1A0D56F6-4259-41CD-8229-E931043EC863}"/>
                </a:ext>
              </a:extLst>
            </p:cNvPr>
            <p:cNvSpPr/>
            <p:nvPr/>
          </p:nvSpPr>
          <p:spPr>
            <a:xfrm>
              <a:off x="10062809" y="5643924"/>
              <a:ext cx="554960" cy="400110"/>
            </a:xfrm>
            <a:prstGeom prst="rect">
              <a:avLst/>
            </a:prstGeom>
          </p:spPr>
          <p:txBody>
            <a:bodyPr wrap="square">
              <a:spAutoFit/>
            </a:bodyPr>
            <a:lstStyle/>
            <a:p>
              <a:pPr algn="ctr"/>
              <a:r>
                <a:rPr lang="en-US" altLang="zh-CN" sz="2000" dirty="0">
                  <a:latin typeface="微软雅黑" panose="020B0503020204020204" pitchFamily="34" charset="-122"/>
                  <a:ea typeface="微软雅黑" panose="020B0503020204020204" pitchFamily="34" charset="-122"/>
                </a:rPr>
                <a:t>2n</a:t>
              </a:r>
              <a:endParaRPr lang="zh-CN" altLang="en-US" sz="24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2" name="矩形 21">
            <a:extLst>
              <a:ext uri="{FF2B5EF4-FFF2-40B4-BE49-F238E27FC236}">
                <a16:creationId xmlns:a16="http://schemas.microsoft.com/office/drawing/2014/main" id="{5A983920-67FF-45A5-92C1-5DE3EDD08EA9}"/>
              </a:ext>
            </a:extLst>
          </p:cNvPr>
          <p:cNvSpPr/>
          <p:nvPr/>
        </p:nvSpPr>
        <p:spPr>
          <a:xfrm>
            <a:off x="11073937" y="3468415"/>
            <a:ext cx="645098"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O(n)</a:t>
            </a:r>
            <a:endParaRPr lang="zh-CN" altLang="en-US" dirty="0"/>
          </a:p>
        </p:txBody>
      </p:sp>
      <p:sp>
        <p:nvSpPr>
          <p:cNvPr id="23" name="矩形 22">
            <a:extLst>
              <a:ext uri="{FF2B5EF4-FFF2-40B4-BE49-F238E27FC236}">
                <a16:creationId xmlns:a16="http://schemas.microsoft.com/office/drawing/2014/main" id="{E3F18D6F-86F8-4D51-B174-8287EE8B9483}"/>
              </a:ext>
            </a:extLst>
          </p:cNvPr>
          <p:cNvSpPr/>
          <p:nvPr/>
        </p:nvSpPr>
        <p:spPr>
          <a:xfrm>
            <a:off x="8899348" y="2184074"/>
            <a:ext cx="66877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O(1)</a:t>
            </a:r>
            <a:endParaRPr lang="zh-CN" altLang="en-US" dirty="0"/>
          </a:p>
        </p:txBody>
      </p:sp>
    </p:spTree>
    <p:extLst>
      <p:ext uri="{BB962C8B-B14F-4D97-AF65-F5344CB8AC3E}">
        <p14:creationId xmlns:p14="http://schemas.microsoft.com/office/powerpoint/2010/main" val="2570736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716967"/>
            <a:ext cx="3871444"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问题求解</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数据结构定义</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算法分析及优化</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B0F8EBD-EE1E-F514-35B5-C977808A0804}"/>
              </a:ext>
            </a:extLst>
          </p:cNvPr>
          <p:cNvSpPr txBox="1"/>
          <p:nvPr>
            <p:custDataLst>
              <p:tags r:id="rId2"/>
            </p:custDataLst>
          </p:nvPr>
        </p:nvSpPr>
        <p:spPr>
          <a:xfrm>
            <a:off x="656095" y="774547"/>
            <a:ext cx="5460569"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求最大公约数的朴素算法，其最好和最好情况下的时间复杂度分别是</a:t>
            </a:r>
            <a:endPar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BF39ECBE-23AB-B183-2456-3B2172760CCD}"/>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6CD38A47-55E5-2F96-980B-2D4D170A6DDD}"/>
              </a:ext>
            </a:extLst>
          </p:cNvPr>
          <p:cNvSpPr txBox="1"/>
          <p:nvPr>
            <p:custDataLst>
              <p:tags r:id="rId4"/>
            </p:custDataLst>
          </p:nvPr>
        </p:nvSpPr>
        <p:spPr>
          <a:xfrm>
            <a:off x="2438400" y="3643313"/>
            <a:ext cx="3305175"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762B99B0-1A88-B9FC-DC7F-63AEBFF7696D}"/>
              </a:ext>
            </a:extLst>
          </p:cNvPr>
          <p:cNvSpPr txBox="1"/>
          <p:nvPr>
            <p:custDataLst>
              <p:tags r:id="rId5"/>
            </p:custDataLst>
          </p:nvPr>
        </p:nvSpPr>
        <p:spPr>
          <a:xfrm>
            <a:off x="2438400" y="4500563"/>
            <a:ext cx="231958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8A413FC6-DF86-FC5A-3334-0AD8883C991A}"/>
              </a:ext>
            </a:extLst>
          </p:cNvPr>
          <p:cNvSpPr txBox="1"/>
          <p:nvPr>
            <p:custDataLst>
              <p:tags r:id="rId6"/>
            </p:custDataLst>
          </p:nvPr>
        </p:nvSpPr>
        <p:spPr>
          <a:xfrm>
            <a:off x="2438400" y="5357813"/>
            <a:ext cx="231958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4F652BD0-632D-6B7D-3332-0238125DC39A}"/>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EEF8F029-C039-BA79-F3AE-EDF7FEBCB69A}"/>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FEF5667D-FBA2-1AF9-258C-843CEFBB5C3F}"/>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C8E8EA78-52FC-12DF-ED60-81F014311064}"/>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6E358FD1-2CC5-2B1F-F50E-D1DECB3C528D}"/>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任意多边形: 形状 9">
            <a:extLst>
              <a:ext uri="{FF2B5EF4-FFF2-40B4-BE49-F238E27FC236}">
                <a16:creationId xmlns:a16="http://schemas.microsoft.com/office/drawing/2014/main" id="{7333BC80-5972-70A6-F016-F07735BD4004}"/>
              </a:ext>
            </a:extLst>
          </p:cNvPr>
          <p:cNvSpPr/>
          <p:nvPr/>
        </p:nvSpPr>
        <p:spPr>
          <a:xfrm>
            <a:off x="6026609" y="1355408"/>
            <a:ext cx="577758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r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zh-CN" dirty="0">
                <a:latin typeface="微软雅黑" panose="020B0503020204020204" pitchFamily="34" charset="-122"/>
                <a:ea typeface="微软雅黑" panose="020B0503020204020204" pitchFamily="34" charset="-122"/>
              </a:rPr>
              <a:t> y </a:t>
            </a:r>
            <a:r>
              <a:rPr lang="zh-CN" altLang="zh-CN" b="1" dirty="0">
                <a:latin typeface="微软雅黑" panose="020B0503020204020204" pitchFamily="34" charset="-122"/>
                <a:ea typeface="微软雅黑" panose="020B0503020204020204" pitchFamily="34" charset="-122"/>
              </a:rPr>
              <a:t>do</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从小到大取值</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y的</a:t>
            </a:r>
            <a:r>
              <a:rPr lang="zh-CN" altLang="en-US" dirty="0">
                <a:latin typeface="微软雅黑" panose="020B0503020204020204" pitchFamily="34" charset="-122"/>
                <a:ea typeface="微软雅黑" panose="020B0503020204020204" pitchFamily="34" charset="-122"/>
              </a:rPr>
              <a:t>公因数</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grpSp>
        <p:nvGrpSpPr>
          <p:cNvPr id="12" name="组合 11">
            <a:extLst>
              <a:ext uri="{FF2B5EF4-FFF2-40B4-BE49-F238E27FC236}">
                <a16:creationId xmlns:a16="http://schemas.microsoft.com/office/drawing/2014/main" id="{04706420-00D0-6027-C730-561CEFE01189}"/>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D6E5D94A-02B0-1011-2A79-7A49927911E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BCAD34A3-E2B3-FC38-0F15-B2CAC4E9722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908E6E80-6C72-400D-68C5-E9F3132CAB6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A9BBB59A-D8E4-5622-46BB-5E61F1F1A43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A139C1C-C32F-E300-1632-1950752E9B0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8798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2B0F8EBD-EE1E-F514-35B5-C977808A0804}"/>
              </a:ext>
            </a:extLst>
          </p:cNvPr>
          <p:cNvSpPr txBox="1"/>
          <p:nvPr>
            <p:custDataLst>
              <p:tags r:id="rId2"/>
            </p:custDataLst>
          </p:nvPr>
        </p:nvSpPr>
        <p:spPr>
          <a:xfrm>
            <a:off x="656095" y="774547"/>
            <a:ext cx="5460569"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求最大公约数的（</a:t>
            </a:r>
            <a:r>
              <a:rPr kumimoji="1" lang="zh-CN" altLang="en-US" sz="2600" dirty="0">
                <a:solidFill>
                  <a:srgbClr val="009999"/>
                </a:solidFill>
                <a:latin typeface="Microsoft Yahei" panose="020B0503020204020204" pitchFamily="34" charset="-122"/>
                <a:ea typeface="Microsoft Yahei" panose="020B0503020204020204" pitchFamily="34" charset="-122"/>
                <a:sym typeface="Microsoft Yahei" panose="020B0503020204020204" pitchFamily="34" charset="-122"/>
              </a:rPr>
              <a:t>改进</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）朴素算法，其最好和最好情况下的时间复杂度分别是</a:t>
            </a:r>
            <a:endPar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y)</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BF39ECBE-23AB-B183-2456-3B2172760CCD}"/>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6CD38A47-55E5-2F96-980B-2D4D170A6DDD}"/>
              </a:ext>
            </a:extLst>
          </p:cNvPr>
          <p:cNvSpPr txBox="1"/>
          <p:nvPr>
            <p:custDataLst>
              <p:tags r:id="rId4"/>
            </p:custDataLst>
          </p:nvPr>
        </p:nvSpPr>
        <p:spPr>
          <a:xfrm>
            <a:off x="2438400" y="3643313"/>
            <a:ext cx="3305175"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762B99B0-1A88-B9FC-DC7F-63AEBFF7696D}"/>
              </a:ext>
            </a:extLst>
          </p:cNvPr>
          <p:cNvSpPr txBox="1"/>
          <p:nvPr>
            <p:custDataLst>
              <p:tags r:id="rId5"/>
            </p:custDataLst>
          </p:nvPr>
        </p:nvSpPr>
        <p:spPr>
          <a:xfrm>
            <a:off x="2438400" y="4500563"/>
            <a:ext cx="231958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8A413FC6-DF86-FC5A-3334-0AD8883C991A}"/>
              </a:ext>
            </a:extLst>
          </p:cNvPr>
          <p:cNvSpPr txBox="1"/>
          <p:nvPr>
            <p:custDataLst>
              <p:tags r:id="rId6"/>
            </p:custDataLst>
          </p:nvPr>
        </p:nvSpPr>
        <p:spPr>
          <a:xfrm>
            <a:off x="2438400" y="5357813"/>
            <a:ext cx="231958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O(y)</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4F652BD0-632D-6B7D-3332-0238125DC39A}"/>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EEF8F029-C039-BA79-F3AE-EDF7FEBCB69A}"/>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FEF5667D-FBA2-1AF9-258C-843CEFBB5C3F}"/>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C8E8EA78-52FC-12DF-ED60-81F014311064}"/>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6E358FD1-2CC5-2B1F-F50E-D1DECB3C528D}"/>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任意多边形: 形状 9">
            <a:extLst>
              <a:ext uri="{FF2B5EF4-FFF2-40B4-BE49-F238E27FC236}">
                <a16:creationId xmlns:a16="http://schemas.microsoft.com/office/drawing/2014/main" id="{7333BC80-5972-70A6-F016-F07735BD4004}"/>
              </a:ext>
            </a:extLst>
          </p:cNvPr>
          <p:cNvSpPr/>
          <p:nvPr/>
        </p:nvSpPr>
        <p:spPr>
          <a:xfrm>
            <a:off x="6026609" y="1355408"/>
            <a:ext cx="6038391" cy="45758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算法0-0</a:t>
            </a:r>
            <a:r>
              <a:rPr lang="en-US" altLang="zh-CN" dirty="0">
                <a:latin typeface="微软雅黑" panose="020B0503020204020204" pitchFamily="34" charset="-122"/>
                <a:ea typeface="微软雅黑" panose="020B0503020204020204" pitchFamily="34" charset="-122"/>
              </a:rPr>
              <a:t>-0`</a:t>
            </a:r>
            <a:r>
              <a:rPr lang="zh-CN" altLang="zh-CN" dirty="0">
                <a:latin typeface="微软雅黑" panose="020B0503020204020204" pitchFamily="34" charset="-122"/>
                <a:ea typeface="微软雅黑" panose="020B0503020204020204" pitchFamily="34" charset="-122"/>
              </a:rPr>
              <a:t>：求两个非负整数的最大公约数GCD(x, y)</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输入：x, y ∈非负整数集</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输出：x, y 的最大公约数</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if</a:t>
            </a:r>
            <a:r>
              <a:rPr lang="zh-CN" altLang="zh-CN" dirty="0">
                <a:latin typeface="微软雅黑" panose="020B0503020204020204" pitchFamily="34" charset="-122"/>
                <a:ea typeface="微软雅黑" panose="020B0503020204020204" pitchFamily="34" charset="-122"/>
              </a:rPr>
              <a:t> x &lt; y </a:t>
            </a:r>
            <a:r>
              <a:rPr lang="zh-CN" altLang="zh-CN" b="1" dirty="0">
                <a:latin typeface="微软雅黑" panose="020B0503020204020204" pitchFamily="34" charset="-122"/>
                <a:ea typeface="微软雅黑" panose="020B0503020204020204" pitchFamily="34" charset="-122"/>
              </a:rPr>
              <a:t>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判断x与y的大小</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x </a:t>
            </a:r>
            <a:r>
              <a:rPr lang="en-US" altLang="zh-CN" dirty="0">
                <a:latin typeface="Arial" panose="020B0604020202020204" pitchFamily="34" charset="0"/>
                <a:cs typeface="Arial" panose="020B0604020202020204" pitchFamily="34" charset="0"/>
              </a:rPr>
              <a:t>↔</a:t>
            </a:r>
            <a:r>
              <a:rPr lang="zh-CN" altLang="zh-CN" dirty="0">
                <a:latin typeface="微软雅黑" panose="020B0503020204020204" pitchFamily="34" charset="-122"/>
                <a:ea typeface="微软雅黑" panose="020B0503020204020204" pitchFamily="34" charset="-122"/>
              </a:rPr>
              <a:t> y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如x &lt; y，则交换x与y</a:t>
            </a: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en-US" altLang="zh-CN" b="1"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1                    //</a:t>
            </a:r>
            <a:r>
              <a:rPr lang="zh-CN" altLang="en-US" dirty="0">
                <a:latin typeface="微软雅黑" panose="020B0503020204020204" pitchFamily="34" charset="-122"/>
                <a:ea typeface="微软雅黑" panose="020B0503020204020204" pitchFamily="34" charset="-122"/>
              </a:rPr>
              <a:t>最大公约数的初始值</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for </a:t>
            </a:r>
            <a:r>
              <a:rPr lang="en-US" altLang="zh-CN" dirty="0">
                <a:solidFill>
                  <a:srgbClr val="FFFF00"/>
                </a:solidFill>
                <a:latin typeface="微软雅黑" panose="020B0503020204020204" pitchFamily="34" charset="-122"/>
                <a:ea typeface="微软雅黑" panose="020B0503020204020204" pitchFamily="34" charset="-122"/>
              </a:rPr>
              <a:t>r </a:t>
            </a:r>
            <a:r>
              <a:rPr lang="zh-CN" altLang="zh-CN" dirty="0">
                <a:solidFill>
                  <a:srgbClr val="FFFF00"/>
                </a:solidFill>
                <a:latin typeface="微软雅黑" panose="020B0503020204020204" pitchFamily="34" charset="-122"/>
                <a:ea typeface="微软雅黑" panose="020B0503020204020204" pitchFamily="34" charset="-122"/>
              </a:rPr>
              <a:t>←</a:t>
            </a:r>
            <a:r>
              <a:rPr lang="en-US" altLang="zh-CN" dirty="0">
                <a:solidFill>
                  <a:srgbClr val="FFFF00"/>
                </a:solidFill>
                <a:latin typeface="微软雅黑" panose="020B0503020204020204" pitchFamily="34" charset="-122"/>
                <a:ea typeface="微软雅黑" panose="020B0503020204020204" pitchFamily="34" charset="-122"/>
              </a:rPr>
              <a:t> y</a:t>
            </a:r>
            <a:r>
              <a:rPr lang="zh-CN" altLang="zh-CN" dirty="0">
                <a:solidFill>
                  <a:srgbClr val="FFFF00"/>
                </a:solidFill>
                <a:latin typeface="微软雅黑" panose="020B0503020204020204" pitchFamily="34" charset="-122"/>
                <a:ea typeface="微软雅黑" panose="020B0503020204020204" pitchFamily="34" charset="-122"/>
              </a:rPr>
              <a:t> </a:t>
            </a:r>
            <a:r>
              <a:rPr lang="en-US" altLang="zh-CN" b="1" dirty="0" err="1">
                <a:solidFill>
                  <a:srgbClr val="FFFF00"/>
                </a:solidFill>
                <a:latin typeface="微软雅黑" panose="020B0503020204020204" pitchFamily="34" charset="-122"/>
                <a:ea typeface="微软雅黑" panose="020B0503020204020204" pitchFamily="34" charset="-122"/>
              </a:rPr>
              <a:t>downto</a:t>
            </a:r>
            <a:r>
              <a:rPr lang="zh-CN" altLang="zh-CN"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2</a:t>
            </a:r>
            <a:r>
              <a:rPr lang="zh-CN" altLang="zh-CN" dirty="0">
                <a:solidFill>
                  <a:srgbClr val="FFFF00"/>
                </a:solidFill>
                <a:latin typeface="微软雅黑" panose="020B0503020204020204" pitchFamily="34" charset="-122"/>
                <a:ea typeface="微软雅黑" panose="020B0503020204020204" pitchFamily="34" charset="-122"/>
              </a:rPr>
              <a:t> </a:t>
            </a:r>
            <a:r>
              <a:rPr lang="zh-CN" altLang="zh-CN" b="1" dirty="0">
                <a:solidFill>
                  <a:srgbClr val="FFFF00"/>
                </a:solidFill>
                <a:latin typeface="微软雅黑" panose="020B0503020204020204" pitchFamily="34" charset="-122"/>
                <a:ea typeface="微软雅黑" panose="020B0503020204020204" pitchFamily="34" charset="-122"/>
              </a:rPr>
              <a:t>do</a:t>
            </a:r>
            <a:r>
              <a:rPr lang="en-US" altLang="zh-CN" b="1"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//r</a:t>
            </a:r>
            <a:r>
              <a:rPr lang="zh-CN" altLang="en-US" dirty="0">
                <a:solidFill>
                  <a:srgbClr val="FFFF00"/>
                </a:solidFill>
                <a:latin typeface="微软雅黑" panose="020B0503020204020204" pitchFamily="34" charset="-122"/>
                <a:ea typeface="微软雅黑" panose="020B0503020204020204" pitchFamily="34" charset="-122"/>
              </a:rPr>
              <a:t>从大到小取值</a:t>
            </a:r>
            <a:endParaRPr lang="zh-CN" altLang="zh-CN"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x </a:t>
            </a:r>
            <a:r>
              <a:rPr lang="zh-CN" altLang="zh-CN" b="1" dirty="0">
                <a:latin typeface="微软雅黑" panose="020B0503020204020204" pitchFamily="34" charset="-122"/>
                <a:ea typeface="微软雅黑" panose="020B0503020204020204" pitchFamily="34" charset="-122"/>
              </a:rPr>
              <a:t>mod</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en-US" altLang="zh-CN" b="1" dirty="0">
                <a:latin typeface="微软雅黑" panose="020B0503020204020204" pitchFamily="34" charset="-122"/>
                <a:ea typeface="微软雅黑" panose="020B0503020204020204" pitchFamily="34" charset="-122"/>
              </a:rPr>
              <a:t> = 0 </a:t>
            </a:r>
            <a:r>
              <a:rPr lang="zh-CN" altLang="en-US" b="1" dirty="0">
                <a:latin typeface="微软雅黑" panose="020B0503020204020204" pitchFamily="34" charset="-122"/>
                <a:ea typeface="微软雅黑" panose="020B0503020204020204" pitchFamily="34" charset="-122"/>
              </a:rPr>
              <a:t>且 </a:t>
            </a:r>
            <a:r>
              <a:rPr lang="en-US" altLang="zh-CN" dirty="0">
                <a:latin typeface="微软雅黑" panose="020B0503020204020204" pitchFamily="34" charset="-122"/>
                <a:ea typeface="微软雅黑" panose="020B0503020204020204" pitchFamily="34" charset="-122"/>
              </a:rPr>
              <a:t>y</a:t>
            </a: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mod</a:t>
            </a:r>
            <a:r>
              <a:rPr lang="en-US" altLang="zh-CN" dirty="0">
                <a:latin typeface="微软雅黑" panose="020B0503020204020204" pitchFamily="34" charset="-122"/>
                <a:ea typeface="微软雅黑" panose="020B0503020204020204" pitchFamily="34" charset="-122"/>
              </a:rPr>
              <a:t> r = 0 then</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r</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赋值给</a:t>
            </a:r>
            <a:r>
              <a:rPr lang="en-US" altLang="zh-CN" dirty="0" err="1">
                <a:latin typeface="微软雅黑" panose="020B0503020204020204" pitchFamily="34" charset="-122"/>
                <a:ea typeface="微软雅黑" panose="020B0503020204020204" pitchFamily="34" charset="-122"/>
              </a:rPr>
              <a:t>gcd</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break</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a:solidFill>
                  <a:srgbClr val="FFFF00"/>
                </a:solidFill>
                <a:latin typeface="微软雅黑" panose="020B0503020204020204" pitchFamily="34" charset="-122"/>
                <a:ea typeface="微软雅黑" panose="020B0503020204020204" pitchFamily="34" charset="-122"/>
              </a:rPr>
              <a:t>结束循环</a:t>
            </a:r>
            <a:endParaRPr lang="zh-CN" altLang="zh-CN"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 </a:t>
            </a:r>
            <a:r>
              <a:rPr lang="en-US"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return</a:t>
            </a:r>
            <a:r>
              <a:rPr lang="zh-CN"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gcd</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grpSp>
        <p:nvGrpSpPr>
          <p:cNvPr id="12" name="组合 11">
            <a:extLst>
              <a:ext uri="{FF2B5EF4-FFF2-40B4-BE49-F238E27FC236}">
                <a16:creationId xmlns:a16="http://schemas.microsoft.com/office/drawing/2014/main" id="{04706420-00D0-6027-C730-561CEFE01189}"/>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D6E5D94A-02B0-1011-2A79-7A49927911E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BCAD34A3-E2B3-FC38-0F15-B2CAC4E9722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908E6E80-6C72-400D-68C5-E9F3132CAB6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A9BBB59A-D8E4-5622-46BB-5E61F1F1A43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A139C1C-C32F-E300-1632-1950752E9B0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41541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空间复杂性的度量</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算法执行时的空间消耗</a:t>
            </a:r>
            <a:r>
              <a:rPr lang="zh-CN" altLang="en-US" sz="2400" dirty="0"/>
              <a:t>：包括程序代码本身所占的空间、存储数据所占的空间和中间过程使用的辅助空间等。</a:t>
            </a:r>
            <a:endParaRPr lang="en-US" altLang="zh-CN" sz="2400" dirty="0"/>
          </a:p>
          <a:p>
            <a:pPr algn="just">
              <a:lnSpc>
                <a:spcPct val="110000"/>
              </a:lnSpc>
            </a:pPr>
            <a:r>
              <a:rPr lang="zh-CN" altLang="en-US" sz="2400" b="1" dirty="0"/>
              <a:t>注意</a:t>
            </a:r>
            <a:r>
              <a:rPr lang="zh-CN" altLang="en-US" sz="2400" dirty="0"/>
              <a:t>：</a:t>
            </a:r>
            <a:endParaRPr lang="en-US" altLang="zh-CN" sz="2400" dirty="0"/>
          </a:p>
          <a:p>
            <a:pPr marL="342900" indent="-342900" algn="just">
              <a:lnSpc>
                <a:spcPct val="110000"/>
              </a:lnSpc>
              <a:spcBef>
                <a:spcPts val="0"/>
              </a:spcBef>
              <a:buFont typeface="Arial" panose="020B0604020202020204" pitchFamily="34" charset="0"/>
              <a:buChar char="•"/>
            </a:pPr>
            <a:r>
              <a:rPr lang="zh-CN" altLang="en-US" sz="2400" dirty="0"/>
              <a:t>算法运行的瓶颈在于内存空间（以</a:t>
            </a:r>
            <a:r>
              <a:rPr lang="en-US" altLang="zh-CN" sz="2400" dirty="0"/>
              <a:t>MB</a:t>
            </a:r>
            <a:r>
              <a:rPr lang="zh-CN" altLang="en-US" sz="2400" dirty="0"/>
              <a:t>为单位）与外存空间（以</a:t>
            </a:r>
            <a:r>
              <a:rPr lang="en-US" altLang="zh-CN" sz="2400" dirty="0"/>
              <a:t>TB</a:t>
            </a:r>
            <a:r>
              <a:rPr lang="zh-CN" altLang="en-US" sz="2400" dirty="0"/>
              <a:t>为单位）的较大差异引起的</a:t>
            </a:r>
            <a:endParaRPr lang="en-US" altLang="zh-CN" sz="2400" dirty="0"/>
          </a:p>
          <a:p>
            <a:pPr marL="342900" indent="-342900" algn="just">
              <a:lnSpc>
                <a:spcPct val="110000"/>
              </a:lnSpc>
              <a:buFont typeface="Arial" panose="020B0604020202020204" pitchFamily="34" charset="0"/>
              <a:buChar char="•"/>
            </a:pPr>
            <a:r>
              <a:rPr lang="zh-CN" altLang="en-US" sz="2400" dirty="0"/>
              <a:t>每一段程序代码在执行时，都需要将其代码和所需的数据装入内存。若所需空间大于现有内存，则会出现内存溢出、宕机等情况</a:t>
            </a:r>
            <a:endParaRPr lang="en-US" altLang="zh-CN" sz="2400" dirty="0"/>
          </a:p>
          <a:p>
            <a:pPr algn="just">
              <a:lnSpc>
                <a:spcPct val="110000"/>
              </a:lnSpc>
            </a:pPr>
            <a:r>
              <a:rPr lang="zh-CN" altLang="en-US" sz="2400" b="1" dirty="0"/>
              <a:t>算法的空间复杂性</a:t>
            </a:r>
            <a:r>
              <a:rPr lang="zh-CN" altLang="en-US" sz="2400" dirty="0"/>
              <a:t>：度量算法所使用的</a:t>
            </a:r>
            <a:r>
              <a:rPr lang="zh-CN" altLang="en-US" sz="2400" dirty="0">
                <a:solidFill>
                  <a:srgbClr val="009999"/>
                </a:solidFill>
              </a:rPr>
              <a:t>辅助空间</a:t>
            </a:r>
            <a:r>
              <a:rPr lang="zh-CN" altLang="en-US" sz="2400" dirty="0"/>
              <a:t>大小和数据规模</a:t>
            </a:r>
            <a:r>
              <a:rPr lang="en-US" altLang="zh-CN" sz="2400" dirty="0"/>
              <a:t>n</a:t>
            </a:r>
            <a:r>
              <a:rPr lang="zh-CN" altLang="en-US" sz="2400" dirty="0"/>
              <a:t>之间的关系。空间复杂性的表示也常使用渐近复杂度来表达，定义方法与时间复杂性相似。</a:t>
            </a:r>
            <a:endParaRPr lang="en-US" altLang="zh-CN" sz="2400" dirty="0"/>
          </a:p>
        </p:txBody>
      </p:sp>
    </p:spTree>
    <p:extLst>
      <p:ext uri="{BB962C8B-B14F-4D97-AF65-F5344CB8AC3E}">
        <p14:creationId xmlns:p14="http://schemas.microsoft.com/office/powerpoint/2010/main" val="4208471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常用复杂度函数</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内容占位符 4">
            <a:extLst>
              <a:ext uri="{FF2B5EF4-FFF2-40B4-BE49-F238E27FC236}">
                <a16:creationId xmlns:a16="http://schemas.microsoft.com/office/drawing/2014/main" id="{6E5D1F5C-5582-4025-9164-E0B3A43355FE}"/>
              </a:ext>
            </a:extLst>
          </p:cNvPr>
          <p:cNvSpPr txBox="1">
            <a:spLocks/>
          </p:cNvSpPr>
          <p:nvPr/>
        </p:nvSpPr>
        <p:spPr>
          <a:xfrm>
            <a:off x="584225" y="1276350"/>
            <a:ext cx="11055325" cy="50980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dirty="0"/>
              <a:t>通常采用以下几种常见的时间复杂度函数。如图所示，当</a:t>
            </a:r>
            <a:r>
              <a:rPr lang="en-US" altLang="zh-CN" sz="2400" dirty="0"/>
              <a:t>N</a:t>
            </a:r>
            <a:r>
              <a:rPr lang="zh-CN" altLang="en-US" sz="2400" dirty="0"/>
              <a:t>逐渐增大时，它们的时间复杂度由左到右依次增大：</a:t>
            </a:r>
            <a:endParaRPr lang="en-US" altLang="zh-CN" sz="2400" dirty="0"/>
          </a:p>
          <a:p>
            <a:pPr algn="ctr">
              <a:lnSpc>
                <a:spcPct val="110000"/>
              </a:lnSpc>
            </a:pPr>
            <a:r>
              <a:rPr lang="en-US" altLang="zh-CN" sz="2400" b="1" kern="100" dirty="0">
                <a:cs typeface="Times New Roman" panose="02020603050405020304" pitchFamily="18" charset="0"/>
              </a:rPr>
              <a:t>O(</a:t>
            </a:r>
            <a:r>
              <a:rPr lang="en-US" altLang="zh-CN" sz="2400" b="1" kern="100" dirty="0" err="1">
                <a:cs typeface="Times New Roman" panose="02020603050405020304" pitchFamily="18" charset="0"/>
              </a:rPr>
              <a:t>logn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nlogn</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2</a:t>
            </a:r>
            <a:r>
              <a:rPr lang="en-US" altLang="zh-CN" sz="2400" b="1" kern="100" dirty="0">
                <a:cs typeface="Times New Roman" panose="02020603050405020304" pitchFamily="18" charset="0"/>
              </a:rPr>
              <a:t>) &lt; O(n</a:t>
            </a:r>
            <a:r>
              <a:rPr lang="en-US" altLang="zh-CN" sz="2400" b="1" kern="100" baseline="30000" dirty="0">
                <a:cs typeface="Times New Roman" panose="02020603050405020304" pitchFamily="18" charset="0"/>
              </a:rPr>
              <a:t>3</a:t>
            </a:r>
            <a:r>
              <a:rPr lang="en-US" altLang="zh-CN" sz="2400" b="1" kern="100" dirty="0">
                <a:cs typeface="Times New Roman" panose="02020603050405020304" pitchFamily="18" charset="0"/>
              </a:rPr>
              <a:t>) &lt; O(2</a:t>
            </a:r>
            <a:r>
              <a:rPr lang="en-US" altLang="zh-CN" sz="2400" b="1" kern="100" baseline="30000" dirty="0">
                <a:cs typeface="Times New Roman" panose="02020603050405020304" pitchFamily="18" charset="0"/>
              </a:rPr>
              <a:t>n</a:t>
            </a:r>
            <a:r>
              <a:rPr lang="en-US" altLang="zh-CN" sz="2400" b="1" kern="100" dirty="0">
                <a:cs typeface="Times New Roman" panose="02020603050405020304" pitchFamily="18" charset="0"/>
              </a:rPr>
              <a:t>) &lt; O(n!) &lt; O(</a:t>
            </a:r>
            <a:r>
              <a:rPr lang="en-US" altLang="zh-CN" sz="2400" b="1" kern="100" dirty="0" err="1">
                <a:cs typeface="Times New Roman" panose="02020603050405020304" pitchFamily="18" charset="0"/>
              </a:rPr>
              <a:t>n</a:t>
            </a:r>
            <a:r>
              <a:rPr lang="en-US" altLang="zh-CN" sz="2400" b="1" kern="100" baseline="30000" dirty="0" err="1">
                <a:cs typeface="Times New Roman" panose="02020603050405020304" pitchFamily="18" charset="0"/>
              </a:rPr>
              <a:t>n</a:t>
            </a:r>
            <a:r>
              <a:rPr lang="en-US" altLang="zh-CN" sz="2400" b="1" kern="100" dirty="0">
                <a:cs typeface="Times New Roman" panose="02020603050405020304" pitchFamily="18" charset="0"/>
              </a:rPr>
              <a:t>)</a:t>
            </a:r>
            <a:endParaRPr lang="en-US" altLang="zh-CN" sz="2400" b="1" dirty="0"/>
          </a:p>
          <a:p>
            <a:pPr>
              <a:lnSpc>
                <a:spcPct val="110000"/>
              </a:lnSpc>
            </a:pPr>
            <a:endParaRPr lang="en-US" altLang="zh-CN" sz="2400" dirty="0"/>
          </a:p>
        </p:txBody>
      </p:sp>
      <p:pic>
        <p:nvPicPr>
          <p:cNvPr id="1026" name="Picture 2">
            <a:extLst>
              <a:ext uri="{FF2B5EF4-FFF2-40B4-BE49-F238E27FC236}">
                <a16:creationId xmlns:a16="http://schemas.microsoft.com/office/drawing/2014/main" id="{155A8B2F-4B5A-BC0E-9107-F34DAB437C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84"/>
          <a:stretch/>
        </p:blipFill>
        <p:spPr bwMode="auto">
          <a:xfrm>
            <a:off x="2483595" y="2661667"/>
            <a:ext cx="7256584" cy="380461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24C4E243-1C12-4AAC-8088-A7CD9C8FB0AC}"/>
              </a:ext>
            </a:extLst>
          </p:cNvPr>
          <p:cNvGrpSpPr/>
          <p:nvPr/>
        </p:nvGrpSpPr>
        <p:grpSpPr>
          <a:xfrm>
            <a:off x="9740179" y="3374210"/>
            <a:ext cx="1136379" cy="2092002"/>
            <a:chOff x="625769" y="2716819"/>
            <a:chExt cx="1869420" cy="3275099"/>
          </a:xfrm>
        </p:grpSpPr>
        <p:pic>
          <p:nvPicPr>
            <p:cNvPr id="12" name="Picture 2">
              <a:extLst>
                <a:ext uri="{FF2B5EF4-FFF2-40B4-BE49-F238E27FC236}">
                  <a16:creationId xmlns:a16="http://schemas.microsoft.com/office/drawing/2014/main" id="{65EBCB34-8D09-4D08-AB4F-0A41F4FE86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8" t="12298" r="46789" b="80638"/>
            <a:stretch/>
          </p:blipFill>
          <p:spPr bwMode="auto">
            <a:xfrm>
              <a:off x="627370" y="4332146"/>
              <a:ext cx="1844853" cy="4132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208A1F7-0701-4F88-8D86-687D9FA19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55" t="4968" r="11903" b="87876"/>
            <a:stretch/>
          </p:blipFill>
          <p:spPr bwMode="auto">
            <a:xfrm>
              <a:off x="625769" y="3121259"/>
              <a:ext cx="1422490" cy="4186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37E9B7C-55A8-4802-8B90-1755CF2F9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0" t="5116" r="25754" b="87284"/>
            <a:stretch/>
          </p:blipFill>
          <p:spPr bwMode="auto">
            <a:xfrm>
              <a:off x="627596" y="3933996"/>
              <a:ext cx="1808468" cy="444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08AC2BB-F231-4599-81ED-57CCFAF2E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7" t="5351" r="66807" b="87584"/>
            <a:stretch/>
          </p:blipFill>
          <p:spPr bwMode="auto">
            <a:xfrm>
              <a:off x="627596" y="5578680"/>
              <a:ext cx="1867593" cy="4132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286F60A-4621-464B-AA2A-38CB966B63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7" t="11938" r="66807" b="80716"/>
            <a:stretch/>
          </p:blipFill>
          <p:spPr bwMode="auto">
            <a:xfrm>
              <a:off x="627596" y="5171382"/>
              <a:ext cx="1867593" cy="42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BAB4050-0211-4D7B-92ED-D1E3126A35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28" t="4915" r="46789" b="86969"/>
            <a:stretch/>
          </p:blipFill>
          <p:spPr bwMode="auto">
            <a:xfrm>
              <a:off x="627372" y="4751588"/>
              <a:ext cx="1844853" cy="474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927A67B-1F2D-480C-8595-3FFFBD131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0" t="11114" r="25754" b="80445"/>
            <a:stretch/>
          </p:blipFill>
          <p:spPr bwMode="auto">
            <a:xfrm>
              <a:off x="627596" y="3496630"/>
              <a:ext cx="1808468" cy="4937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B0ACD96-1C3B-4371-B55B-F74549CE4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55" t="11097" r="11903" b="80753"/>
            <a:stretch/>
          </p:blipFill>
          <p:spPr bwMode="auto">
            <a:xfrm>
              <a:off x="625769" y="2716819"/>
              <a:ext cx="1422490" cy="476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0966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渐近表示法的计算</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求和定理</a:t>
            </a:r>
            <a:r>
              <a:rPr lang="zh-CN" altLang="en-US" sz="2400" dirty="0"/>
              <a:t>：假设两个已知程序片段的时间复杂度分别为</a:t>
            </a:r>
            <a:r>
              <a:rPr lang="en-US" altLang="zh-CN" sz="2400" dirty="0"/>
              <a:t>T</a:t>
            </a:r>
            <a:r>
              <a:rPr lang="en-US" altLang="zh-CN" sz="2400" baseline="-25000" dirty="0"/>
              <a:t>1</a:t>
            </a:r>
            <a:r>
              <a:rPr lang="en-US" altLang="zh-CN" sz="2400" dirty="0"/>
              <a:t>(n)=O(f(n))</a:t>
            </a:r>
            <a:r>
              <a:rPr lang="zh-CN" altLang="en-US" sz="2400" dirty="0"/>
              <a:t>和</a:t>
            </a:r>
            <a:r>
              <a:rPr lang="en-US" altLang="zh-CN" sz="2400" dirty="0"/>
              <a:t>T</a:t>
            </a:r>
            <a:r>
              <a:rPr lang="en-US" altLang="zh-CN" sz="2400" baseline="-25000" dirty="0"/>
              <a:t>2</a:t>
            </a:r>
            <a:r>
              <a:rPr lang="en-US" altLang="zh-CN" sz="2400" dirty="0"/>
              <a:t>(n)= O(g(n))</a:t>
            </a:r>
            <a:r>
              <a:rPr lang="zh-CN" altLang="en-US" sz="2400" dirty="0"/>
              <a:t>，那么顺序组合两个程序片段得到的程序的时间复杂度为：</a:t>
            </a:r>
            <a:endParaRPr lang="en-US" altLang="zh-CN" sz="2400" dirty="0"/>
          </a:p>
          <a:p>
            <a:pPr algn="just">
              <a:lnSpc>
                <a:spcPct val="110000"/>
              </a:lnSpc>
            </a:pPr>
            <a:r>
              <a:rPr lang="en-US" altLang="zh-CN" sz="2400" dirty="0"/>
              <a:t>T</a:t>
            </a:r>
            <a:r>
              <a:rPr lang="en-US" altLang="zh-CN" sz="1800" dirty="0"/>
              <a:t>1</a:t>
            </a:r>
            <a:r>
              <a:rPr lang="en-US" altLang="zh-CN" sz="2400" dirty="0"/>
              <a:t>(n)+T</a:t>
            </a:r>
            <a:r>
              <a:rPr lang="en-US" altLang="zh-CN" sz="1600" dirty="0"/>
              <a:t>2</a:t>
            </a:r>
            <a:r>
              <a:rPr lang="en-US" altLang="zh-CN" sz="2400" dirty="0"/>
              <a:t>(n)= O(Max(f(n), g(n)))</a:t>
            </a:r>
            <a:endParaRPr lang="zh-CN" altLang="en-US" sz="2400" dirty="0"/>
          </a:p>
          <a:p>
            <a:pPr algn="just">
              <a:lnSpc>
                <a:spcPct val="110000"/>
              </a:lnSpc>
            </a:pPr>
            <a:r>
              <a:rPr lang="zh-CN" altLang="en-US" sz="2400" b="1" dirty="0"/>
              <a:t>用途</a:t>
            </a:r>
            <a:r>
              <a:rPr lang="zh-CN" altLang="en-US" sz="2400" dirty="0"/>
              <a:t>：适用于顺序语句</a:t>
            </a:r>
            <a:r>
              <a:rPr lang="en-US" altLang="zh-CN" sz="2400" dirty="0"/>
              <a:t>/</a:t>
            </a:r>
            <a:r>
              <a:rPr lang="zh-CN" altLang="en-US" sz="2400" dirty="0"/>
              <a:t>程序片段</a:t>
            </a:r>
            <a:endParaRPr lang="en-US" altLang="zh-CN" sz="2400" dirty="0"/>
          </a:p>
          <a:p>
            <a:pPr algn="just">
              <a:lnSpc>
                <a:spcPct val="110000"/>
              </a:lnSpc>
            </a:pPr>
            <a:endParaRPr lang="zh-CN" altLang="en-US" sz="2400" dirty="0"/>
          </a:p>
          <a:p>
            <a:pPr algn="just">
              <a:lnSpc>
                <a:spcPct val="110000"/>
              </a:lnSpc>
            </a:pPr>
            <a:r>
              <a:rPr lang="zh-CN" altLang="en-US" sz="2400" b="1" dirty="0"/>
              <a:t>求积定理</a:t>
            </a:r>
            <a:r>
              <a:rPr lang="zh-CN" altLang="en-US" sz="2400" dirty="0"/>
              <a:t>：假设两个已知程序片段的时间复杂度分别为</a:t>
            </a:r>
            <a:r>
              <a:rPr lang="en-US" altLang="zh-CN" sz="2400" dirty="0"/>
              <a:t>T</a:t>
            </a:r>
            <a:r>
              <a:rPr lang="en-US" altLang="zh-CN" sz="2400" baseline="-25000" dirty="0"/>
              <a:t>1</a:t>
            </a:r>
            <a:r>
              <a:rPr lang="en-US" altLang="zh-CN" sz="2400" dirty="0"/>
              <a:t>(n)=O(f(n))</a:t>
            </a:r>
            <a:r>
              <a:rPr lang="zh-CN" altLang="en-US" sz="2400" dirty="0"/>
              <a:t>和</a:t>
            </a:r>
            <a:r>
              <a:rPr lang="en-US" altLang="zh-CN" sz="2400" dirty="0"/>
              <a:t>T</a:t>
            </a:r>
            <a:r>
              <a:rPr lang="en-US" altLang="zh-CN" sz="2400" baseline="-25000" dirty="0"/>
              <a:t>2</a:t>
            </a:r>
            <a:r>
              <a:rPr lang="en-US" altLang="zh-CN" sz="2400" dirty="0"/>
              <a:t>(n)= O(g(n))</a:t>
            </a:r>
            <a:r>
              <a:rPr lang="zh-CN" altLang="en-US" sz="2400" dirty="0"/>
              <a:t>，那么交叉乘法组合两个程序片段得到的程序时间复杂度为：</a:t>
            </a:r>
            <a:endParaRPr lang="en-US" altLang="zh-CN" sz="2400" dirty="0"/>
          </a:p>
          <a:p>
            <a:pPr algn="just">
              <a:lnSpc>
                <a:spcPct val="110000"/>
              </a:lnSpc>
            </a:pPr>
            <a:r>
              <a:rPr lang="en-US" altLang="zh-CN" sz="2400" dirty="0"/>
              <a:t>T</a:t>
            </a:r>
            <a:r>
              <a:rPr lang="en-US" altLang="zh-CN" sz="2400" baseline="-25000" dirty="0"/>
              <a:t>1</a:t>
            </a:r>
            <a:r>
              <a:rPr lang="en-US" altLang="zh-CN" sz="2400" dirty="0"/>
              <a:t>(n)·T</a:t>
            </a:r>
            <a:r>
              <a:rPr lang="en-US" altLang="zh-CN" sz="2400" baseline="-25000" dirty="0"/>
              <a:t>2</a:t>
            </a:r>
            <a:r>
              <a:rPr lang="en-US" altLang="zh-CN" sz="2400" dirty="0"/>
              <a:t>(n)= O(f(n)·g(n))</a:t>
            </a:r>
          </a:p>
          <a:p>
            <a:pPr algn="just">
              <a:lnSpc>
                <a:spcPct val="110000"/>
              </a:lnSpc>
            </a:pPr>
            <a:r>
              <a:rPr lang="zh-CN" altLang="en-US" sz="2400" b="1" dirty="0"/>
              <a:t>用途</a:t>
            </a:r>
            <a:r>
              <a:rPr lang="zh-CN" altLang="en-US" sz="2400" dirty="0"/>
              <a:t>：适用于嵌套</a:t>
            </a:r>
            <a:r>
              <a:rPr lang="en-US" altLang="zh-CN" sz="2400" dirty="0"/>
              <a:t>/</a:t>
            </a:r>
            <a:r>
              <a:rPr lang="zh-CN" altLang="en-US" sz="2400" dirty="0"/>
              <a:t>多层嵌套循环语句</a:t>
            </a:r>
            <a:endParaRPr lang="en-US" altLang="zh-CN" sz="2400" b="1" dirty="0"/>
          </a:p>
        </p:txBody>
      </p:sp>
    </p:spTree>
    <p:extLst>
      <p:ext uri="{BB962C8B-B14F-4D97-AF65-F5344CB8AC3E}">
        <p14:creationId xmlns:p14="http://schemas.microsoft.com/office/powerpoint/2010/main" val="341970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渐近表示法的计算</a:t>
            </a:r>
            <a:endParaRPr lang="zh-CN" altLang="en-US" sz="2800" dirty="0"/>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just">
              <a:lnSpc>
                <a:spcPct val="110000"/>
              </a:lnSpc>
            </a:pPr>
            <a:r>
              <a:rPr lang="zh-CN" altLang="en-US" sz="2400" b="1" dirty="0"/>
              <a:t>命题</a:t>
            </a:r>
            <a:r>
              <a:rPr lang="zh-CN" altLang="en-US" sz="2400" dirty="0"/>
              <a:t>：</a:t>
            </a:r>
            <a:r>
              <a:rPr lang="en-US" altLang="zh-CN" sz="2400" dirty="0"/>
              <a:t>O(f(n))</a:t>
            </a:r>
            <a:r>
              <a:rPr lang="zh-CN" altLang="en-US" sz="2400" dirty="0"/>
              <a:t> </a:t>
            </a:r>
            <a:r>
              <a:rPr lang="en-US" altLang="zh-CN" sz="2400" dirty="0"/>
              <a:t>+</a:t>
            </a:r>
            <a:r>
              <a:rPr lang="zh-CN" altLang="en-US" sz="2400" dirty="0"/>
              <a:t> </a:t>
            </a:r>
            <a:r>
              <a:rPr lang="en-US" altLang="zh-CN" sz="2400" dirty="0"/>
              <a:t>O(g(n))</a:t>
            </a:r>
            <a:r>
              <a:rPr lang="zh-CN" altLang="en-US" sz="2400" dirty="0"/>
              <a:t> </a:t>
            </a:r>
            <a:r>
              <a:rPr lang="en-US" altLang="zh-CN" sz="2400" dirty="0"/>
              <a:t>= O(Max(f(n), g(n)))</a:t>
            </a:r>
          </a:p>
          <a:p>
            <a:pPr algn="just">
              <a:lnSpc>
                <a:spcPct val="110000"/>
              </a:lnSpc>
            </a:pPr>
            <a:r>
              <a:rPr lang="zh-CN" altLang="en-US" sz="2400" b="1" dirty="0"/>
              <a:t>证明</a:t>
            </a:r>
            <a:endParaRPr lang="zh-CN" altLang="en-US" sz="24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CE3ABEC-183C-75A5-7024-05AF96707D9C}"/>
                  </a:ext>
                </a:extLst>
              </p:cNvPr>
              <p:cNvSpPr txBox="1"/>
              <p:nvPr/>
            </p:nvSpPr>
            <p:spPr>
              <a:xfrm>
                <a:off x="2184400" y="1898645"/>
                <a:ext cx="2341090" cy="400110"/>
              </a:xfrm>
              <a:prstGeom prst="rect">
                <a:avLst/>
              </a:prstGeom>
              <a:noFill/>
            </p:spPr>
            <p:txBody>
              <a:bodyPr wrap="none" rtlCol="0">
                <a:spAutoFit/>
              </a:bodyPr>
              <a:lstStyle/>
              <a:p>
                <a:r>
                  <a:rPr kumimoji="1" lang="zh-CN" altLang="en-US" sz="2000" dirty="0"/>
                  <a:t>设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𝑇</m:t>
                        </m:r>
                      </m:e>
                      <m:sub>
                        <m:r>
                          <a:rPr kumimoji="1" lang="en-US" altLang="zh-CN" sz="2000" b="0" i="1" smtClean="0">
                            <a:latin typeface="Cambria Math" panose="02040503050406030204" pitchFamily="18" charset="0"/>
                          </a:rPr>
                          <m:t>1</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𝑛</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𝑂</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𝑓</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𝑛</m:t>
                        </m:r>
                      </m:e>
                    </m:d>
                    <m:r>
                      <a:rPr kumimoji="1" lang="en-US" altLang="zh-CN" sz="2000" b="0" i="1" smtClean="0">
                        <a:latin typeface="Cambria Math" panose="02040503050406030204" pitchFamily="18" charset="0"/>
                      </a:rPr>
                      <m:t>)</m:t>
                    </m:r>
                  </m:oMath>
                </a14:m>
                <a:endParaRPr kumimoji="1" lang="zh-CN" altLang="en-US" sz="2000" dirty="0"/>
              </a:p>
            </p:txBody>
          </p:sp>
        </mc:Choice>
        <mc:Fallback xmlns="">
          <p:sp>
            <p:nvSpPr>
              <p:cNvPr id="7" name="文本框 6">
                <a:extLst>
                  <a:ext uri="{FF2B5EF4-FFF2-40B4-BE49-F238E27FC236}">
                    <a16:creationId xmlns:a16="http://schemas.microsoft.com/office/drawing/2014/main" id="{2CE3ABEC-183C-75A5-7024-05AF96707D9C}"/>
                  </a:ext>
                </a:extLst>
              </p:cNvPr>
              <p:cNvSpPr txBox="1">
                <a:spLocks noRot="1" noChangeAspect="1" noMove="1" noResize="1" noEditPoints="1" noAdjustHandles="1" noChangeArrowheads="1" noChangeShapeType="1" noTextEdit="1"/>
              </p:cNvSpPr>
              <p:nvPr/>
            </p:nvSpPr>
            <p:spPr>
              <a:xfrm>
                <a:off x="2184400" y="1898645"/>
                <a:ext cx="2341090" cy="400110"/>
              </a:xfrm>
              <a:prstGeom prst="rect">
                <a:avLst/>
              </a:prstGeom>
              <a:blipFill>
                <a:blip r:embed="rId2"/>
                <a:stretch>
                  <a:fillRect l="-2151" t="-15625" b="-21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任意多边形: 形状 24">
                <a:extLst>
                  <a:ext uri="{FF2B5EF4-FFF2-40B4-BE49-F238E27FC236}">
                    <a16:creationId xmlns:a16="http://schemas.microsoft.com/office/drawing/2014/main" id="{9E8CA25B-A279-C04F-6996-335C549F4A9A}"/>
                  </a:ext>
                </a:extLst>
              </p:cNvPr>
              <p:cNvSpPr/>
              <p:nvPr/>
            </p:nvSpPr>
            <p:spPr>
              <a:xfrm>
                <a:off x="685608" y="2845500"/>
                <a:ext cx="5338674"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𝑐</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&gt;0</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sSub>
                        <m:sSubPr>
                          <m:ctrlPr>
                            <a:rPr kumimoji="1" lang="en-US" altLang="zh-CN" sz="2400" i="1" smtClean="0">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𝑇</m:t>
                          </m:r>
                        </m:e>
                        <m:sub>
                          <m:r>
                            <a:rPr kumimoji="1" lang="en-US" altLang="zh-CN" sz="2400" i="1">
                              <a:solidFill>
                                <a:srgbClr val="FFFF00"/>
                              </a:solidFill>
                              <a:latin typeface="Cambria Math" panose="02040503050406030204" pitchFamily="18" charset="0"/>
                            </a:rPr>
                            <m:t>1</m:t>
                          </m:r>
                        </m:sub>
                      </m:sSub>
                      <m:d>
                        <m:dPr>
                          <m:ctrlPr>
                            <a:rPr kumimoji="1" lang="en-US" altLang="zh-CN" sz="2400" i="1">
                              <a:solidFill>
                                <a:srgbClr val="FFFF00"/>
                              </a:solidFill>
                              <a:latin typeface="Cambria Math" panose="02040503050406030204" pitchFamily="18" charset="0"/>
                            </a:rPr>
                          </m:ctrlPr>
                        </m:dPr>
                        <m:e>
                          <m:r>
                            <a:rPr kumimoji="1" lang="en-US" altLang="zh-CN" sz="2400" i="1">
                              <a:solidFill>
                                <a:srgbClr val="FFFF00"/>
                              </a:solidFill>
                              <a:latin typeface="Cambria Math" panose="02040503050406030204" pitchFamily="18" charset="0"/>
                            </a:rPr>
                            <m:t>𝑛</m:t>
                          </m:r>
                        </m:e>
                      </m:d>
                      <m:r>
                        <a:rPr kumimoji="1" lang="en-US" altLang="zh-CN" sz="2400" i="1">
                          <a:solidFill>
                            <a:srgbClr val="FFFF00"/>
                          </a:solidFill>
                          <a:latin typeface="Cambria Math" panose="02040503050406030204" pitchFamily="18" charset="0"/>
                        </a:rPr>
                        <m:t>≤</m:t>
                      </m:r>
                      <m:sSub>
                        <m:sSubPr>
                          <m:ctrlPr>
                            <a:rPr kumimoji="1" lang="en-US" altLang="zh-CN" sz="2400" i="1">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𝑐</m:t>
                          </m:r>
                        </m:e>
                        <m:sub>
                          <m:r>
                            <a:rPr kumimoji="1" lang="en-US" altLang="zh-CN" sz="2400" i="1">
                              <a:solidFill>
                                <a:srgbClr val="FFFF00"/>
                              </a:solidFill>
                              <a:latin typeface="Cambria Math" panose="02040503050406030204" pitchFamily="18" charset="0"/>
                            </a:rPr>
                            <m:t>1</m:t>
                          </m:r>
                        </m:sub>
                      </m:sSub>
                      <m:r>
                        <a:rPr kumimoji="1" lang="en-US" altLang="zh-CN" sz="2400" i="1">
                          <a:solidFill>
                            <a:srgbClr val="FFFF00"/>
                          </a:solidFill>
                          <a:latin typeface="Cambria Math" panose="02040503050406030204" pitchFamily="18" charset="0"/>
                        </a:rPr>
                        <m:t>𝑓</m:t>
                      </m:r>
                      <m:r>
                        <a:rPr kumimoji="1" lang="en-US" altLang="zh-CN" sz="2400" i="1">
                          <a:solidFill>
                            <a:srgbClr val="FFFF00"/>
                          </a:solidFill>
                          <a:latin typeface="Cambria Math" panose="02040503050406030204" pitchFamily="18" charset="0"/>
                        </a:rPr>
                        <m:t>(</m:t>
                      </m:r>
                      <m:r>
                        <a:rPr kumimoji="1" lang="en-US" altLang="zh-CN" sz="2400" i="1">
                          <a:solidFill>
                            <a:srgbClr val="FFFF00"/>
                          </a:solidFill>
                          <a:latin typeface="Cambria Math" panose="02040503050406030204" pitchFamily="18" charset="0"/>
                        </a:rPr>
                        <m:t>𝑛</m:t>
                      </m:r>
                      <m:r>
                        <a:rPr kumimoji="1" lang="en-US" altLang="zh-CN" sz="2400" i="1">
                          <a:solidFill>
                            <a:srgbClr val="FFFF00"/>
                          </a:solidFill>
                          <a:latin typeface="Cambria Math" panose="02040503050406030204" pitchFamily="18" charset="0"/>
                        </a:rPr>
                        <m:t>)</m:t>
                      </m:r>
                    </m:oMath>
                  </m:oMathPara>
                </a14:m>
                <a:endParaRPr kumimoji="1" lang="zh-CN" altLang="en-US" sz="2400" dirty="0"/>
              </a:p>
            </p:txBody>
          </p:sp>
        </mc:Choice>
        <mc:Fallback xmlns="">
          <p:sp>
            <p:nvSpPr>
              <p:cNvPr id="9" name="任意多边形: 形状 24">
                <a:extLst>
                  <a:ext uri="{FF2B5EF4-FFF2-40B4-BE49-F238E27FC236}">
                    <a16:creationId xmlns:a16="http://schemas.microsoft.com/office/drawing/2014/main" id="{9E8CA25B-A279-C04F-6996-335C549F4A9A}"/>
                  </a:ext>
                </a:extLst>
              </p:cNvPr>
              <p:cNvSpPr>
                <a:spLocks noRot="1" noChangeAspect="1" noMove="1" noResize="1" noEditPoints="1" noAdjustHandles="1" noChangeArrowheads="1" noChangeShapeType="1" noTextEdit="1"/>
              </p:cNvSpPr>
              <p:nvPr/>
            </p:nvSpPr>
            <p:spPr>
              <a:xfrm>
                <a:off x="685608" y="2845500"/>
                <a:ext cx="5338674"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b="-17949"/>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15947D8A-D5B8-857F-A8FC-FBB0D7636DEE}"/>
              </a:ext>
            </a:extLst>
          </p:cNvPr>
          <p:cNvSpPr/>
          <p:nvPr/>
        </p:nvSpPr>
        <p:spPr>
          <a:xfrm>
            <a:off x="3021647" y="2384450"/>
            <a:ext cx="666596" cy="326302"/>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70FC3D-4351-57A2-10C9-AC60E14CD4CC}"/>
                  </a:ext>
                </a:extLst>
              </p:cNvPr>
              <p:cNvSpPr txBox="1"/>
              <p:nvPr/>
            </p:nvSpPr>
            <p:spPr>
              <a:xfrm>
                <a:off x="7937965" y="1898645"/>
                <a:ext cx="2359941" cy="400110"/>
              </a:xfrm>
              <a:prstGeom prst="rect">
                <a:avLst/>
              </a:prstGeom>
              <a:noFill/>
            </p:spPr>
            <p:txBody>
              <a:bodyPr wrap="none" rtlCol="0">
                <a:spAutoFit/>
              </a:bodyPr>
              <a:lstStyle/>
              <a:p>
                <a:r>
                  <a:rPr kumimoji="1" lang="zh-CN" altLang="en-US" sz="2000" dirty="0"/>
                  <a:t>设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𝑇</m:t>
                        </m:r>
                      </m:e>
                      <m:sub>
                        <m:r>
                          <a:rPr kumimoji="1" lang="en-US" altLang="zh-CN" sz="2000" b="0" i="1" smtClean="0">
                            <a:latin typeface="Cambria Math" panose="02040503050406030204" pitchFamily="18" charset="0"/>
                          </a:rPr>
                          <m:t>2</m:t>
                        </m:r>
                      </m:sub>
                    </m:sSub>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𝑛</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𝑂</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𝑔</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𝑛</m:t>
                        </m:r>
                      </m:e>
                    </m:d>
                    <m:r>
                      <a:rPr kumimoji="1" lang="en-US" altLang="zh-CN" sz="2000" b="0" i="1" smtClean="0">
                        <a:latin typeface="Cambria Math" panose="02040503050406030204" pitchFamily="18" charset="0"/>
                      </a:rPr>
                      <m:t>)</m:t>
                    </m:r>
                  </m:oMath>
                </a14:m>
                <a:endParaRPr kumimoji="1" lang="zh-CN" altLang="en-US" sz="2000" dirty="0"/>
              </a:p>
            </p:txBody>
          </p:sp>
        </mc:Choice>
        <mc:Fallback xmlns="">
          <p:sp>
            <p:nvSpPr>
              <p:cNvPr id="11" name="文本框 10">
                <a:extLst>
                  <a:ext uri="{FF2B5EF4-FFF2-40B4-BE49-F238E27FC236}">
                    <a16:creationId xmlns:a16="http://schemas.microsoft.com/office/drawing/2014/main" id="{DB70FC3D-4351-57A2-10C9-AC60E14CD4CC}"/>
                  </a:ext>
                </a:extLst>
              </p:cNvPr>
              <p:cNvSpPr txBox="1">
                <a:spLocks noRot="1" noChangeAspect="1" noMove="1" noResize="1" noEditPoints="1" noAdjustHandles="1" noChangeArrowheads="1" noChangeShapeType="1" noTextEdit="1"/>
              </p:cNvSpPr>
              <p:nvPr/>
            </p:nvSpPr>
            <p:spPr>
              <a:xfrm>
                <a:off x="7937965" y="1898645"/>
                <a:ext cx="2359941" cy="400110"/>
              </a:xfrm>
              <a:prstGeom prst="rect">
                <a:avLst/>
              </a:prstGeom>
              <a:blipFill>
                <a:blip r:embed="rId4"/>
                <a:stretch>
                  <a:fillRect l="-2139" t="-15625" r="-535" b="-21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任意多边形: 形状 24">
                <a:extLst>
                  <a:ext uri="{FF2B5EF4-FFF2-40B4-BE49-F238E27FC236}">
                    <a16:creationId xmlns:a16="http://schemas.microsoft.com/office/drawing/2014/main" id="{F7EA9FDA-552C-0FEE-D454-9609B44CA6B6}"/>
                  </a:ext>
                </a:extLst>
              </p:cNvPr>
              <p:cNvSpPr/>
              <p:nvPr/>
            </p:nvSpPr>
            <p:spPr>
              <a:xfrm>
                <a:off x="6439173" y="2845500"/>
                <a:ext cx="5338674"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b="0" i="1" smtClean="0">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𝑐</m:t>
                          </m:r>
                        </m:e>
                        <m:sub>
                          <m:r>
                            <a:rPr kumimoji="1" lang="en-US" altLang="zh-CN" sz="2400" b="0" i="1" smtClean="0">
                              <a:latin typeface="Cambria Math" panose="02040503050406030204" pitchFamily="18" charset="0"/>
                            </a:rPr>
                            <m:t>2</m:t>
                          </m:r>
                        </m:sub>
                      </m:sSub>
                      <m:r>
                        <a:rPr kumimoji="1" lang="en-US" altLang="zh-CN" sz="2400" i="1">
                          <a:latin typeface="Cambria Math" panose="02040503050406030204" pitchFamily="18" charset="0"/>
                        </a:rPr>
                        <m:t>&gt;0</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b="0" i="1" smtClean="0">
                              <a:latin typeface="Cambria Math" panose="02040503050406030204" pitchFamily="18" charset="0"/>
                            </a:rPr>
                            <m:t>2</m:t>
                          </m:r>
                        </m:sub>
                      </m:sSub>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sSub>
                        <m:sSubPr>
                          <m:ctrlPr>
                            <a:rPr kumimoji="1" lang="en-US" altLang="zh-CN" sz="2400" i="1" smtClean="0">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𝑇</m:t>
                          </m:r>
                        </m:e>
                        <m:sub>
                          <m:r>
                            <a:rPr kumimoji="1" lang="en-US" altLang="zh-CN" sz="2400" b="0" i="1" smtClean="0">
                              <a:solidFill>
                                <a:srgbClr val="FFFF00"/>
                              </a:solidFill>
                              <a:latin typeface="Cambria Math" panose="02040503050406030204" pitchFamily="18" charset="0"/>
                            </a:rPr>
                            <m:t>2</m:t>
                          </m:r>
                        </m:sub>
                      </m:sSub>
                      <m:d>
                        <m:dPr>
                          <m:ctrlPr>
                            <a:rPr kumimoji="1" lang="en-US" altLang="zh-CN" sz="2400" i="1">
                              <a:solidFill>
                                <a:srgbClr val="FFFF00"/>
                              </a:solidFill>
                              <a:latin typeface="Cambria Math" panose="02040503050406030204" pitchFamily="18" charset="0"/>
                            </a:rPr>
                          </m:ctrlPr>
                        </m:dPr>
                        <m:e>
                          <m:r>
                            <a:rPr kumimoji="1" lang="en-US" altLang="zh-CN" sz="2400" i="1">
                              <a:solidFill>
                                <a:srgbClr val="FFFF00"/>
                              </a:solidFill>
                              <a:latin typeface="Cambria Math" panose="02040503050406030204" pitchFamily="18" charset="0"/>
                            </a:rPr>
                            <m:t>𝑛</m:t>
                          </m:r>
                        </m:e>
                      </m:d>
                      <m:r>
                        <a:rPr kumimoji="1" lang="en-US" altLang="zh-CN" sz="2400" i="1">
                          <a:solidFill>
                            <a:srgbClr val="FFFF00"/>
                          </a:solidFill>
                          <a:latin typeface="Cambria Math" panose="02040503050406030204" pitchFamily="18" charset="0"/>
                        </a:rPr>
                        <m:t>≤</m:t>
                      </m:r>
                      <m:sSub>
                        <m:sSubPr>
                          <m:ctrlPr>
                            <a:rPr kumimoji="1" lang="en-US" altLang="zh-CN" sz="2400" i="1">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𝑐</m:t>
                          </m:r>
                        </m:e>
                        <m:sub>
                          <m:r>
                            <a:rPr kumimoji="1" lang="en-US" altLang="zh-CN" sz="2400" b="0" i="1" smtClean="0">
                              <a:solidFill>
                                <a:srgbClr val="FFFF00"/>
                              </a:solidFill>
                              <a:latin typeface="Cambria Math" panose="02040503050406030204" pitchFamily="18" charset="0"/>
                            </a:rPr>
                            <m:t>2</m:t>
                          </m:r>
                        </m:sub>
                      </m:sSub>
                      <m:r>
                        <a:rPr kumimoji="1" lang="en-US" altLang="zh-CN" sz="2400" b="0" i="1" smtClean="0">
                          <a:solidFill>
                            <a:srgbClr val="FFFF00"/>
                          </a:solidFill>
                          <a:latin typeface="Cambria Math" panose="02040503050406030204" pitchFamily="18" charset="0"/>
                        </a:rPr>
                        <m:t>𝑔</m:t>
                      </m:r>
                      <m:r>
                        <a:rPr kumimoji="1" lang="en-US" altLang="zh-CN" sz="2400" i="1">
                          <a:solidFill>
                            <a:srgbClr val="FFFF00"/>
                          </a:solidFill>
                          <a:latin typeface="Cambria Math" panose="02040503050406030204" pitchFamily="18" charset="0"/>
                        </a:rPr>
                        <m:t>(</m:t>
                      </m:r>
                      <m:r>
                        <a:rPr kumimoji="1" lang="en-US" altLang="zh-CN" sz="2400" i="1">
                          <a:solidFill>
                            <a:srgbClr val="FFFF00"/>
                          </a:solidFill>
                          <a:latin typeface="Cambria Math" panose="02040503050406030204" pitchFamily="18" charset="0"/>
                        </a:rPr>
                        <m:t>𝑛</m:t>
                      </m:r>
                      <m:r>
                        <a:rPr kumimoji="1" lang="en-US" altLang="zh-CN" sz="2400" i="1">
                          <a:solidFill>
                            <a:srgbClr val="FFFF00"/>
                          </a:solidFill>
                          <a:latin typeface="Cambria Math" panose="02040503050406030204" pitchFamily="18" charset="0"/>
                        </a:rPr>
                        <m:t>)</m:t>
                      </m:r>
                    </m:oMath>
                  </m:oMathPara>
                </a14:m>
                <a:endParaRPr kumimoji="1" lang="zh-CN" altLang="en-US" sz="2400" dirty="0"/>
              </a:p>
            </p:txBody>
          </p:sp>
        </mc:Choice>
        <mc:Fallback xmlns="">
          <p:sp>
            <p:nvSpPr>
              <p:cNvPr id="12" name="任意多边形: 形状 24">
                <a:extLst>
                  <a:ext uri="{FF2B5EF4-FFF2-40B4-BE49-F238E27FC236}">
                    <a16:creationId xmlns:a16="http://schemas.microsoft.com/office/drawing/2014/main" id="{F7EA9FDA-552C-0FEE-D454-9609B44CA6B6}"/>
                  </a:ext>
                </a:extLst>
              </p:cNvPr>
              <p:cNvSpPr>
                <a:spLocks noRot="1" noChangeAspect="1" noMove="1" noResize="1" noEditPoints="1" noAdjustHandles="1" noChangeArrowheads="1" noChangeShapeType="1" noTextEdit="1"/>
              </p:cNvSpPr>
              <p:nvPr/>
            </p:nvSpPr>
            <p:spPr>
              <a:xfrm>
                <a:off x="6439173" y="2845500"/>
                <a:ext cx="5338674"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5"/>
                <a:stretch>
                  <a:fillRect b="-17949"/>
                </a:stretch>
              </a:blipFill>
            </p:spPr>
            <p:txBody>
              <a:bodyPr/>
              <a:lstStyle/>
              <a:p>
                <a:r>
                  <a:rPr lang="zh-CN" altLang="en-US">
                    <a:noFill/>
                  </a:rPr>
                  <a:t> </a:t>
                </a:r>
              </a:p>
            </p:txBody>
          </p:sp>
        </mc:Fallback>
      </mc:AlternateContent>
      <p:sp>
        <p:nvSpPr>
          <p:cNvPr id="13" name="下箭头 12">
            <a:extLst>
              <a:ext uri="{FF2B5EF4-FFF2-40B4-BE49-F238E27FC236}">
                <a16:creationId xmlns:a16="http://schemas.microsoft.com/office/drawing/2014/main" id="{CF597D0A-4A3F-27FF-398C-B195A557E3EF}"/>
              </a:ext>
            </a:extLst>
          </p:cNvPr>
          <p:cNvSpPr/>
          <p:nvPr/>
        </p:nvSpPr>
        <p:spPr>
          <a:xfrm>
            <a:off x="8775212" y="2384450"/>
            <a:ext cx="666596" cy="326302"/>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98E0E78-0696-030E-9497-854E5E16CF73}"/>
                  </a:ext>
                </a:extLst>
              </p:cNvPr>
              <p:cNvSpPr txBox="1"/>
              <p:nvPr/>
            </p:nvSpPr>
            <p:spPr>
              <a:xfrm>
                <a:off x="1297699" y="3609646"/>
                <a:ext cx="7349063"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&gt;</m:t>
                      </m:r>
                      <m:r>
                        <a:rPr kumimoji="1" lang="en-US" altLang="zh-CN" sz="2400" b="0" i="1" smtClean="0">
                          <a:latin typeface="Cambria Math" panose="02040503050406030204" pitchFamily="18" charset="0"/>
                        </a:rPr>
                        <m:t>𝑀𝑎𝑥</m:t>
                      </m:r>
                      <m:d>
                        <m:dPr>
                          <m:ctrlPr>
                            <a:rPr kumimoji="1" lang="en-US" altLang="zh-CN" sz="2400" b="0" i="1" smtClean="0">
                              <a:latin typeface="Cambria Math" panose="02040503050406030204" pitchFamily="18" charset="0"/>
                            </a:rPr>
                          </m:ctrlPr>
                        </m:dPr>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𝑛</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𝑛</m:t>
                              </m:r>
                            </m:e>
                            <m:sub>
                              <m:r>
                                <a:rPr kumimoji="1" lang="en-US" altLang="zh-CN" sz="2400" b="0" i="1" smtClean="0">
                                  <a:latin typeface="Cambria Math" panose="02040503050406030204" pitchFamily="18" charset="0"/>
                                </a:rPr>
                                <m:t>2</m:t>
                              </m:r>
                            </m:sub>
                          </m:sSub>
                        </m:e>
                      </m:d>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𝑇</m:t>
                          </m:r>
                        </m:e>
                        <m:sub>
                          <m:r>
                            <a:rPr kumimoji="1" lang="en-US" altLang="zh-CN" sz="2400" b="0" i="1" smtClean="0">
                              <a:latin typeface="Cambria Math" panose="02040503050406030204" pitchFamily="18" charset="0"/>
                            </a:rPr>
                            <m:t>1</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𝑇</m:t>
                          </m:r>
                        </m:e>
                        <m:sub>
                          <m:r>
                            <a:rPr kumimoji="1" lang="en-US" altLang="zh-CN" sz="2400" b="0" i="1" smtClean="0">
                              <a:latin typeface="Cambria Math" panose="02040503050406030204" pitchFamily="18" charset="0"/>
                            </a:rPr>
                            <m:t>2</m:t>
                          </m:r>
                        </m:sub>
                      </m:sSub>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𝑔</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m:oMathPara>
                </a14:m>
                <a:endParaRPr kumimoji="1" lang="zh-CN" altLang="en-US" sz="2400" dirty="0"/>
              </a:p>
            </p:txBody>
          </p:sp>
        </mc:Choice>
        <mc:Fallback xmlns="">
          <p:sp>
            <p:nvSpPr>
              <p:cNvPr id="14" name="文本框 13">
                <a:extLst>
                  <a:ext uri="{FF2B5EF4-FFF2-40B4-BE49-F238E27FC236}">
                    <a16:creationId xmlns:a16="http://schemas.microsoft.com/office/drawing/2014/main" id="{E98E0E78-0696-030E-9497-854E5E16CF73}"/>
                  </a:ext>
                </a:extLst>
              </p:cNvPr>
              <p:cNvSpPr txBox="1">
                <a:spLocks noRot="1" noChangeAspect="1" noMove="1" noResize="1" noEditPoints="1" noAdjustHandles="1" noChangeArrowheads="1" noChangeShapeType="1" noTextEdit="1"/>
              </p:cNvSpPr>
              <p:nvPr/>
            </p:nvSpPr>
            <p:spPr>
              <a:xfrm>
                <a:off x="1297699" y="3609646"/>
                <a:ext cx="7349063" cy="461665"/>
              </a:xfrm>
              <a:prstGeom prst="rect">
                <a:avLst/>
              </a:prstGeom>
              <a:blipFill>
                <a:blip r:embed="rId6"/>
                <a:stretch>
                  <a:fillRect b="-2162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41ECC5E-8C77-0196-5208-74908DDF6E6F}"/>
                  </a:ext>
                </a:extLst>
              </p:cNvPr>
              <p:cNvSpPr txBox="1"/>
              <p:nvPr/>
            </p:nvSpPr>
            <p:spPr>
              <a:xfrm>
                <a:off x="5880516" y="4199312"/>
                <a:ext cx="3959417"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𝑀𝑎𝑥</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𝑔</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r>
                        <a:rPr kumimoji="1" lang="en-US" altLang="zh-CN" sz="2400" b="0" i="1" smtClean="0">
                          <a:latin typeface="Cambria Math" panose="02040503050406030204" pitchFamily="18" charset="0"/>
                        </a:rPr>
                        <m:t>)</m:t>
                      </m:r>
                    </m:oMath>
                  </m:oMathPara>
                </a14:m>
                <a:endParaRPr kumimoji="1" lang="zh-CN" altLang="en-US" sz="2400" dirty="0"/>
              </a:p>
            </p:txBody>
          </p:sp>
        </mc:Choice>
        <mc:Fallback xmlns="">
          <p:sp>
            <p:nvSpPr>
              <p:cNvPr id="15" name="文本框 14">
                <a:extLst>
                  <a:ext uri="{FF2B5EF4-FFF2-40B4-BE49-F238E27FC236}">
                    <a16:creationId xmlns:a16="http://schemas.microsoft.com/office/drawing/2014/main" id="{241ECC5E-8C77-0196-5208-74908DDF6E6F}"/>
                  </a:ext>
                </a:extLst>
              </p:cNvPr>
              <p:cNvSpPr txBox="1">
                <a:spLocks noRot="1" noChangeAspect="1" noMove="1" noResize="1" noEditPoints="1" noAdjustHandles="1" noChangeArrowheads="1" noChangeShapeType="1" noTextEdit="1"/>
              </p:cNvSpPr>
              <p:nvPr/>
            </p:nvSpPr>
            <p:spPr>
              <a:xfrm>
                <a:off x="5880516" y="4199312"/>
                <a:ext cx="3959417" cy="461665"/>
              </a:xfrm>
              <a:prstGeom prst="rect">
                <a:avLst/>
              </a:prstGeom>
              <a:blipFill>
                <a:blip r:embed="rId7"/>
                <a:stretch>
                  <a:fillRect b="-1578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85E5312-066A-C791-88DF-0835E38C3563}"/>
                  </a:ext>
                </a:extLst>
              </p:cNvPr>
              <p:cNvSpPr txBox="1"/>
              <p:nvPr/>
            </p:nvSpPr>
            <p:spPr>
              <a:xfrm>
                <a:off x="5894804" y="4737186"/>
                <a:ext cx="5073505" cy="509178"/>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𝑀𝑎𝑥</m:t>
                      </m:r>
                      <m:d>
                        <m:dPr>
                          <m:ctrlPr>
                            <a:rPr kumimoji="1" lang="en-US" altLang="zh-CN" sz="2400" b="0" i="1" smtClean="0">
                              <a:latin typeface="Cambria Math" panose="02040503050406030204" pitchFamily="18" charset="0"/>
                            </a:rPr>
                          </m:ctrlPr>
                        </m:dPr>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2</m:t>
                              </m:r>
                            </m:sub>
                          </m:sSub>
                        </m:e>
                      </m:d>
                      <m:r>
                        <a:rPr kumimoji="1" lang="zh-CN" altLang="en-US" sz="2400" b="0" i="1" smtClean="0">
                          <a:latin typeface="Cambria Math" panose="02040503050406030204" pitchFamily="18" charset="0"/>
                        </a:rPr>
                        <m:t>∗</m:t>
                      </m:r>
                      <m:r>
                        <a:rPr kumimoji="1" lang="en-US" altLang="zh-CN" sz="2400" b="0" i="1" smtClean="0">
                          <a:latin typeface="Cambria Math" panose="02040503050406030204" pitchFamily="18" charset="0"/>
                        </a:rPr>
                        <m:t>2</m:t>
                      </m:r>
                      <m:r>
                        <a:rPr kumimoji="1" lang="zh-CN" altLang="en-US" sz="2400" b="0" i="1" smtClean="0">
                          <a:latin typeface="Cambria Math" panose="02040503050406030204" pitchFamily="18" charset="0"/>
                        </a:rPr>
                        <m:t>∗</m:t>
                      </m:r>
                      <m:r>
                        <a:rPr kumimoji="1" lang="en-US" altLang="zh-CN" sz="2400" b="0" i="1" smtClean="0">
                          <a:latin typeface="Cambria Math" panose="02040503050406030204" pitchFamily="18" charset="0"/>
                        </a:rPr>
                        <m:t>𝑀𝑎𝑥</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𝑔</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𝑛</m:t>
                              </m:r>
                            </m:e>
                          </m:d>
                        </m:e>
                      </m:d>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485E5312-066A-C791-88DF-0835E38C3563}"/>
                  </a:ext>
                </a:extLst>
              </p:cNvPr>
              <p:cNvSpPr txBox="1">
                <a:spLocks noRot="1" noChangeAspect="1" noMove="1" noResize="1" noEditPoints="1" noAdjustHandles="1" noChangeArrowheads="1" noChangeShapeType="1" noTextEdit="1"/>
              </p:cNvSpPr>
              <p:nvPr/>
            </p:nvSpPr>
            <p:spPr>
              <a:xfrm>
                <a:off x="5894804" y="4737186"/>
                <a:ext cx="5073505" cy="509178"/>
              </a:xfrm>
              <a:prstGeom prst="rect">
                <a:avLst/>
              </a:prstGeom>
              <a:blipFill>
                <a:blip r:embed="rId8"/>
                <a:stretch>
                  <a:fillRect b="-11905"/>
                </a:stretch>
              </a:blipFill>
              <a:ln>
                <a:noFill/>
              </a:ln>
            </p:spPr>
            <p:txBody>
              <a:bodyPr/>
              <a:lstStyle/>
              <a:p>
                <a:r>
                  <a:rPr lang="zh-CN" altLang="en-US">
                    <a:noFill/>
                  </a:rPr>
                  <a:t> </a:t>
                </a:r>
              </a:p>
            </p:txBody>
          </p:sp>
        </mc:Fallback>
      </mc:AlternateContent>
      <p:cxnSp>
        <p:nvCxnSpPr>
          <p:cNvPr id="18" name="直线连接符 17">
            <a:extLst>
              <a:ext uri="{FF2B5EF4-FFF2-40B4-BE49-F238E27FC236}">
                <a16:creationId xmlns:a16="http://schemas.microsoft.com/office/drawing/2014/main" id="{3793818F-A9A7-9A81-0C21-0AC3D9A82206}"/>
              </a:ext>
            </a:extLst>
          </p:cNvPr>
          <p:cNvCxnSpPr>
            <a:endCxn id="16" idx="2"/>
          </p:cNvCxnSpPr>
          <p:nvPr/>
        </p:nvCxnSpPr>
        <p:spPr>
          <a:xfrm>
            <a:off x="6414197" y="5246364"/>
            <a:ext cx="201736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2FC0D22-BA3C-8554-A413-EF9FB1554D16}"/>
              </a:ext>
            </a:extLst>
          </p:cNvPr>
          <p:cNvSpPr txBox="1"/>
          <p:nvPr/>
        </p:nvSpPr>
        <p:spPr>
          <a:xfrm>
            <a:off x="7041678" y="5260691"/>
            <a:ext cx="992772" cy="369332"/>
          </a:xfrm>
          <a:prstGeom prst="rect">
            <a:avLst/>
          </a:prstGeom>
          <a:noFill/>
        </p:spPr>
        <p:txBody>
          <a:bodyPr wrap="none" rtlCol="0">
            <a:spAutoFit/>
          </a:bodyPr>
          <a:lstStyle/>
          <a:p>
            <a:r>
              <a:rPr kumimoji="1" lang="en-US" altLang="zh-CN" dirty="0">
                <a:solidFill>
                  <a:srgbClr val="FF0000"/>
                </a:solidFill>
              </a:rPr>
              <a:t>constant</a:t>
            </a:r>
            <a:endParaRPr kumimoji="1" lang="zh-CN" altLang="en-US" dirty="0">
              <a:solidFill>
                <a:srgbClr val="FF0000"/>
              </a:solidFill>
            </a:endParaRPr>
          </a:p>
        </p:txBody>
      </p:sp>
      <mc:AlternateContent xmlns:mc="http://schemas.openxmlformats.org/markup-compatibility/2006" xmlns:a14="http://schemas.microsoft.com/office/drawing/2010/main">
        <mc:Choice Requires="a14">
          <p:sp>
            <p:nvSpPr>
              <p:cNvPr id="20" name="任意多边形: 形状 24">
                <a:extLst>
                  <a:ext uri="{FF2B5EF4-FFF2-40B4-BE49-F238E27FC236}">
                    <a16:creationId xmlns:a16="http://schemas.microsoft.com/office/drawing/2014/main" id="{2DB14509-7285-F8B3-027F-E4FB21E61C5E}"/>
                  </a:ext>
                </a:extLst>
              </p:cNvPr>
              <p:cNvSpPr/>
              <p:nvPr/>
            </p:nvSpPr>
            <p:spPr>
              <a:xfrm>
                <a:off x="1712708" y="5984198"/>
                <a:ext cx="8623147"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b="0" i="1" smtClean="0">
                              <a:latin typeface="Cambria Math" panose="02040503050406030204" pitchFamily="18" charset="0"/>
                            </a:rPr>
                            <m:t>3</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𝑐</m:t>
                          </m:r>
                        </m:e>
                        <m:sub>
                          <m:r>
                            <a:rPr kumimoji="1" lang="en-US" altLang="zh-CN" sz="2400" b="0" i="1" smtClean="0">
                              <a:latin typeface="Cambria Math" panose="02040503050406030204" pitchFamily="18" charset="0"/>
                            </a:rPr>
                            <m:t>3</m:t>
                          </m:r>
                        </m:sub>
                      </m:sSub>
                      <m:r>
                        <a:rPr kumimoji="1" lang="en-US" altLang="zh-CN" sz="2400" i="1">
                          <a:latin typeface="Cambria Math" panose="02040503050406030204" pitchFamily="18" charset="0"/>
                        </a:rPr>
                        <m:t>&gt;0</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r>
                        <a:rPr kumimoji="1" lang="en-US" altLang="zh-CN" sz="2400" i="1">
                          <a:latin typeface="Cambria Math" panose="02040503050406030204" pitchFamily="18" charset="0"/>
                        </a:rPr>
                        <m:t>𝑛</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𝑛</m:t>
                          </m:r>
                        </m:e>
                        <m:sub>
                          <m:r>
                            <a:rPr kumimoji="1" lang="en-US" altLang="zh-CN" sz="2400" b="0" i="1" smtClean="0">
                              <a:latin typeface="Cambria Math" panose="02040503050406030204" pitchFamily="18" charset="0"/>
                            </a:rPr>
                            <m:t>3</m:t>
                          </m:r>
                        </m:sub>
                      </m:sSub>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sSub>
                        <m:sSubPr>
                          <m:ctrlPr>
                            <a:rPr kumimoji="1" lang="en-US" altLang="zh-CN" sz="2400" i="1" smtClean="0">
                              <a:solidFill>
                                <a:srgbClr val="FFFF00"/>
                              </a:solidFill>
                              <a:latin typeface="Cambria Math" panose="02040503050406030204" pitchFamily="18" charset="0"/>
                            </a:rPr>
                          </m:ctrlPr>
                        </m:sSubPr>
                        <m:e>
                          <m:sSub>
                            <m:sSubPr>
                              <m:ctrlPr>
                                <a:rPr kumimoji="1" lang="en-US" altLang="zh-CN" sz="2400" b="0" i="1" smtClean="0">
                                  <a:solidFill>
                                    <a:srgbClr val="FFFF00"/>
                                  </a:solidFill>
                                  <a:latin typeface="Cambria Math" panose="02040503050406030204" pitchFamily="18" charset="0"/>
                                </a:rPr>
                              </m:ctrlPr>
                            </m:sSubPr>
                            <m:e>
                              <m:r>
                                <a:rPr kumimoji="1" lang="en-US" altLang="zh-CN" sz="2400" b="0" i="1" smtClean="0">
                                  <a:solidFill>
                                    <a:srgbClr val="FFFF00"/>
                                  </a:solidFill>
                                  <a:latin typeface="Cambria Math" panose="02040503050406030204" pitchFamily="18" charset="0"/>
                                </a:rPr>
                                <m:t>𝑇</m:t>
                              </m:r>
                            </m:e>
                            <m:sub>
                              <m:r>
                                <a:rPr kumimoji="1" lang="en-US" altLang="zh-CN" sz="2400" b="0" i="1" smtClean="0">
                                  <a:solidFill>
                                    <a:srgbClr val="FFFF00"/>
                                  </a:solidFill>
                                  <a:latin typeface="Cambria Math" panose="02040503050406030204" pitchFamily="18" charset="0"/>
                                </a:rPr>
                                <m:t>1</m:t>
                              </m:r>
                            </m:sub>
                          </m:sSub>
                          <m:d>
                            <m:dPr>
                              <m:ctrlPr>
                                <a:rPr kumimoji="1" lang="en-US" altLang="zh-CN" sz="2400" b="0" i="1" smtClean="0">
                                  <a:solidFill>
                                    <a:srgbClr val="FFFF00"/>
                                  </a:solidFill>
                                  <a:latin typeface="Cambria Math" panose="02040503050406030204" pitchFamily="18" charset="0"/>
                                </a:rPr>
                              </m:ctrlPr>
                            </m:dPr>
                            <m:e>
                              <m:r>
                                <a:rPr kumimoji="1" lang="en-US" altLang="zh-CN" sz="2400" b="0" i="1" smtClean="0">
                                  <a:solidFill>
                                    <a:srgbClr val="FFFF00"/>
                                  </a:solidFill>
                                  <a:latin typeface="Cambria Math" panose="02040503050406030204" pitchFamily="18" charset="0"/>
                                </a:rPr>
                                <m:t>𝑛</m:t>
                              </m:r>
                            </m:e>
                          </m:d>
                          <m:r>
                            <a:rPr kumimoji="1" lang="en-US" altLang="zh-CN" sz="2400" b="0" i="1" smtClean="0">
                              <a:solidFill>
                                <a:srgbClr val="FFFF00"/>
                              </a:solidFill>
                              <a:latin typeface="Cambria Math" panose="02040503050406030204" pitchFamily="18" charset="0"/>
                            </a:rPr>
                            <m:t>+</m:t>
                          </m:r>
                          <m:r>
                            <a:rPr kumimoji="1" lang="en-US" altLang="zh-CN" sz="2400" i="1">
                              <a:solidFill>
                                <a:srgbClr val="FFFF00"/>
                              </a:solidFill>
                              <a:latin typeface="Cambria Math" panose="02040503050406030204" pitchFamily="18" charset="0"/>
                            </a:rPr>
                            <m:t>𝑇</m:t>
                          </m:r>
                        </m:e>
                        <m:sub>
                          <m:r>
                            <a:rPr kumimoji="1" lang="en-US" altLang="zh-CN" sz="2400" b="0" i="1" smtClean="0">
                              <a:solidFill>
                                <a:srgbClr val="FFFF00"/>
                              </a:solidFill>
                              <a:latin typeface="Cambria Math" panose="02040503050406030204" pitchFamily="18" charset="0"/>
                            </a:rPr>
                            <m:t>2</m:t>
                          </m:r>
                        </m:sub>
                      </m:sSub>
                      <m:d>
                        <m:dPr>
                          <m:ctrlPr>
                            <a:rPr kumimoji="1" lang="en-US" altLang="zh-CN" sz="2400" i="1">
                              <a:solidFill>
                                <a:srgbClr val="FFFF00"/>
                              </a:solidFill>
                              <a:latin typeface="Cambria Math" panose="02040503050406030204" pitchFamily="18" charset="0"/>
                            </a:rPr>
                          </m:ctrlPr>
                        </m:dPr>
                        <m:e>
                          <m:r>
                            <a:rPr kumimoji="1" lang="en-US" altLang="zh-CN" sz="2400" i="1">
                              <a:solidFill>
                                <a:srgbClr val="FFFF00"/>
                              </a:solidFill>
                              <a:latin typeface="Cambria Math" panose="02040503050406030204" pitchFamily="18" charset="0"/>
                            </a:rPr>
                            <m:t>𝑛</m:t>
                          </m:r>
                        </m:e>
                      </m:d>
                      <m:r>
                        <a:rPr kumimoji="1" lang="en-US" altLang="zh-CN" sz="2400" i="1">
                          <a:solidFill>
                            <a:srgbClr val="FFFF00"/>
                          </a:solidFill>
                          <a:latin typeface="Cambria Math" panose="02040503050406030204" pitchFamily="18" charset="0"/>
                        </a:rPr>
                        <m:t>≤</m:t>
                      </m:r>
                      <m:sSub>
                        <m:sSubPr>
                          <m:ctrlPr>
                            <a:rPr kumimoji="1" lang="en-US" altLang="zh-CN" sz="2400" i="1">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𝑐</m:t>
                          </m:r>
                        </m:e>
                        <m:sub>
                          <m:r>
                            <a:rPr kumimoji="1" lang="en-US" altLang="zh-CN" sz="2400" b="0" i="1" smtClean="0">
                              <a:solidFill>
                                <a:srgbClr val="FFFF00"/>
                              </a:solidFill>
                              <a:latin typeface="Cambria Math" panose="02040503050406030204" pitchFamily="18" charset="0"/>
                            </a:rPr>
                            <m:t>3</m:t>
                          </m:r>
                        </m:sub>
                      </m:sSub>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𝑀𝑎𝑥</m:t>
                      </m:r>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𝑓</m:t>
                      </m:r>
                      <m:d>
                        <m:dPr>
                          <m:ctrlPr>
                            <a:rPr kumimoji="1" lang="en-US" altLang="zh-CN" sz="2400" b="0" i="1" smtClean="0">
                              <a:solidFill>
                                <a:srgbClr val="FFFF00"/>
                              </a:solidFill>
                              <a:latin typeface="Cambria Math" panose="02040503050406030204" pitchFamily="18" charset="0"/>
                            </a:rPr>
                          </m:ctrlPr>
                        </m:dPr>
                        <m:e>
                          <m:r>
                            <a:rPr kumimoji="1" lang="en-US" altLang="zh-CN" sz="2400" b="0" i="1" smtClean="0">
                              <a:solidFill>
                                <a:srgbClr val="FFFF00"/>
                              </a:solidFill>
                              <a:latin typeface="Cambria Math" panose="02040503050406030204" pitchFamily="18" charset="0"/>
                            </a:rPr>
                            <m:t>𝑛</m:t>
                          </m:r>
                        </m:e>
                      </m:d>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𝑔</m:t>
                      </m:r>
                      <m:d>
                        <m:dPr>
                          <m:ctrlPr>
                            <a:rPr kumimoji="1" lang="en-US" altLang="zh-CN" sz="2400" b="0" i="1" smtClean="0">
                              <a:solidFill>
                                <a:srgbClr val="FFFF00"/>
                              </a:solidFill>
                              <a:latin typeface="Cambria Math" panose="02040503050406030204" pitchFamily="18" charset="0"/>
                            </a:rPr>
                          </m:ctrlPr>
                        </m:dPr>
                        <m:e>
                          <m:r>
                            <a:rPr kumimoji="1" lang="en-US" altLang="zh-CN" sz="2400" i="1">
                              <a:solidFill>
                                <a:srgbClr val="FFFF00"/>
                              </a:solidFill>
                              <a:latin typeface="Cambria Math" panose="02040503050406030204" pitchFamily="18" charset="0"/>
                            </a:rPr>
                            <m:t>𝑛</m:t>
                          </m:r>
                        </m:e>
                      </m:d>
                      <m:r>
                        <a:rPr kumimoji="1" lang="en-US" altLang="zh-CN" sz="2400" b="0" i="1" smtClean="0">
                          <a:solidFill>
                            <a:srgbClr val="FFFF00"/>
                          </a:solidFill>
                          <a:latin typeface="Cambria Math" panose="02040503050406030204" pitchFamily="18" charset="0"/>
                        </a:rPr>
                        <m:t>)</m:t>
                      </m:r>
                    </m:oMath>
                  </m:oMathPara>
                </a14:m>
                <a:endParaRPr kumimoji="1" lang="zh-CN" altLang="en-US" sz="2400" dirty="0"/>
              </a:p>
            </p:txBody>
          </p:sp>
        </mc:Choice>
        <mc:Fallback xmlns="">
          <p:sp>
            <p:nvSpPr>
              <p:cNvPr id="20" name="任意多边形: 形状 24">
                <a:extLst>
                  <a:ext uri="{FF2B5EF4-FFF2-40B4-BE49-F238E27FC236}">
                    <a16:creationId xmlns:a16="http://schemas.microsoft.com/office/drawing/2014/main" id="{2DB14509-7285-F8B3-027F-E4FB21E61C5E}"/>
                  </a:ext>
                </a:extLst>
              </p:cNvPr>
              <p:cNvSpPr>
                <a:spLocks noRot="1" noChangeAspect="1" noMove="1" noResize="1" noEditPoints="1" noAdjustHandles="1" noChangeArrowheads="1" noChangeShapeType="1" noTextEdit="1"/>
              </p:cNvSpPr>
              <p:nvPr/>
            </p:nvSpPr>
            <p:spPr>
              <a:xfrm>
                <a:off x="1712708" y="5984198"/>
                <a:ext cx="8623147"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9"/>
                <a:stretch>
                  <a:fillRect b="-21053"/>
                </a:stretch>
              </a:blipFill>
            </p:spPr>
            <p:txBody>
              <a:bodyPr/>
              <a:lstStyle/>
              <a:p>
                <a:r>
                  <a:rPr lang="zh-CN" altLang="en-US">
                    <a:noFill/>
                  </a:rPr>
                  <a:t> </a:t>
                </a:r>
              </a:p>
            </p:txBody>
          </p:sp>
        </mc:Fallback>
      </mc:AlternateContent>
      <p:sp>
        <p:nvSpPr>
          <p:cNvPr id="21" name="下箭头 20">
            <a:extLst>
              <a:ext uri="{FF2B5EF4-FFF2-40B4-BE49-F238E27FC236}">
                <a16:creationId xmlns:a16="http://schemas.microsoft.com/office/drawing/2014/main" id="{8AE45EF9-4703-54BF-035A-F5D37A193D61}"/>
              </a:ext>
            </a:extLst>
          </p:cNvPr>
          <p:cNvSpPr/>
          <p:nvPr/>
        </p:nvSpPr>
        <p:spPr>
          <a:xfrm>
            <a:off x="5597204" y="5354308"/>
            <a:ext cx="992772" cy="509178"/>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右大括号 21">
            <a:extLst>
              <a:ext uri="{FF2B5EF4-FFF2-40B4-BE49-F238E27FC236}">
                <a16:creationId xmlns:a16="http://schemas.microsoft.com/office/drawing/2014/main" id="{A0C74005-8263-834F-AB85-92B3B0024CF9}"/>
              </a:ext>
            </a:extLst>
          </p:cNvPr>
          <p:cNvSpPr/>
          <p:nvPr/>
        </p:nvSpPr>
        <p:spPr>
          <a:xfrm rot="5400000">
            <a:off x="6006658" y="1041871"/>
            <a:ext cx="235961" cy="4872792"/>
          </a:xfrm>
          <a:prstGeom prst="rightBrace">
            <a:avLst>
              <a:gd name="adj1" fmla="val 6421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56312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checkerboard(across)">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checkerboard(across)">
                                      <p:cBhvr>
                                        <p:cTn id="45" dur="500"/>
                                        <p:tgtEl>
                                          <p:spTgt spid="19"/>
                                        </p:tgtEl>
                                      </p:cBhvr>
                                    </p:animEffect>
                                  </p:childTnLst>
                                </p:cTn>
                              </p:par>
                              <p:par>
                                <p:cTn id="46" presetID="5" presetClass="entr" presetSubtype="1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checkerboard(across)">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12" grpId="0" animBg="1"/>
      <p:bldP spid="13" grpId="0" animBg="1"/>
      <p:bldP spid="14" grpId="0" animBg="1"/>
      <p:bldP spid="15" grpId="0" animBg="1"/>
      <p:bldP spid="16" grpId="0" animBg="1"/>
      <p:bldP spid="19" grpId="0"/>
      <p:bldP spid="20" grpId="0" animBg="1"/>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8500824-46D0-2D6D-EC1F-CD3BB8BE917F}"/>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O(log(n))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en-US" altLang="zh-CN" sz="26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en-US" altLang="zh-CN" sz="26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log(n))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p:sp>
        <p:nvSpPr>
          <p:cNvPr id="14" name="文本框 13">
            <a:extLst>
              <a:ext uri="{FF2B5EF4-FFF2-40B4-BE49-F238E27FC236}">
                <a16:creationId xmlns:a16="http://schemas.microsoft.com/office/drawing/2014/main" id="{29BE4C59-FBE6-142E-BC49-0E48CBF5B93D}"/>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062FCCE2-BDAF-DABB-39F6-41FECE014D2C}"/>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en-US" altLang="zh-CN" sz="26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log(n))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4AAADAF5-4C7D-29B0-61DB-BC18ACA51AA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en-US" altLang="zh-CN" sz="26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1B8186BD-9B99-8C59-8051-53DD79BA2D5C}"/>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en-US" altLang="zh-CN" sz="2600" baseline="30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log(n))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17">
            <a:extLst>
              <a:ext uri="{FF2B5EF4-FFF2-40B4-BE49-F238E27FC236}">
                <a16:creationId xmlns:a16="http://schemas.microsoft.com/office/drawing/2014/main" id="{2A8D60A0-A2E9-8128-054F-51D4E928B09B}"/>
              </a:ext>
            </a:extLst>
          </p:cNvPr>
          <p:cNvSpPr>
            <a:spLocks noChangeAspect="1"/>
          </p:cNvSpPr>
          <p:nvPr>
            <p:custDataLst>
              <p:tags r:id="rId7"/>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D986918B-D1CD-DF9C-0A59-3FE66630CEF1}"/>
              </a:ext>
            </a:extLst>
          </p:cNvPr>
          <p:cNvSpPr>
            <a:spLocks noChangeAspect="1"/>
          </p:cNvSpPr>
          <p:nvPr>
            <p:custDataLst>
              <p:tags r:id="rId8"/>
            </p:custDataLst>
          </p:nvPr>
        </p:nvSpPr>
        <p:spPr>
          <a:xfrm>
            <a:off x="1571625" y="370760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2A6ACFC1-A986-C81D-77F7-1E1A547CE6BE}"/>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777A0F5E-5D32-0EC0-C03C-CAC524CCB949}"/>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73D1B716-139D-970D-FCFE-5B1B8A964674}"/>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9F7AFC07-636A-6EF0-B1E7-0F06F6368642}"/>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A9648793-234D-20AA-DCA5-83541C67739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B03BEC1D-198B-3D2E-475C-A0B50F7E210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2E6A035A-E1F2-E074-A6C8-32B2C61C7E6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5F81F930-67DE-339C-13CC-2474E72A7FB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578B99DF-264D-8525-A093-50213A9E916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01186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算法分析示例</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任意多边形: 形状 7">
            <a:extLst>
              <a:ext uri="{FF2B5EF4-FFF2-40B4-BE49-F238E27FC236}">
                <a16:creationId xmlns:a16="http://schemas.microsoft.com/office/drawing/2014/main" id="{CAE8FC7F-FF24-451C-A94D-B3B3F5BA5B5E}"/>
              </a:ext>
            </a:extLst>
          </p:cNvPr>
          <p:cNvSpPr/>
          <p:nvPr/>
        </p:nvSpPr>
        <p:spPr>
          <a:xfrm>
            <a:off x="1084719" y="1828800"/>
            <a:ext cx="2894345" cy="216210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数值</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交换</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的值</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dirty="0" err="1">
                <a:latin typeface="微软雅黑" panose="020B0503020204020204" pitchFamily="34" charset="-122"/>
                <a:ea typeface="微软雅黑" panose="020B0503020204020204" pitchFamily="34" charset="-122"/>
              </a:rPr>
              <a:t>tmp</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a:t>
            </a:r>
            <a:r>
              <a:rPr lang="en-US" altLang="zh-CN" b="1" dirty="0">
                <a:latin typeface="微软雅黑" panose="020B0503020204020204" pitchFamily="34" charset="-122"/>
                <a:ea typeface="微软雅黑" panose="020B0503020204020204" pitchFamily="34" charset="-122"/>
              </a:rPr>
              <a:t>  </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a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b</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b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tmp</a:t>
            </a:r>
            <a:endParaRPr lang="zh-CN"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F9AE6598-420D-4083-A67D-AA7C379EFA5A}"/>
              </a:ext>
            </a:extLst>
          </p:cNvPr>
          <p:cNvSpPr txBox="1"/>
          <p:nvPr/>
        </p:nvSpPr>
        <p:spPr>
          <a:xfrm>
            <a:off x="483083" y="4229100"/>
            <a:ext cx="412645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时间复杂度：</a:t>
            </a:r>
            <a:r>
              <a:rPr lang="en-US" altLang="zh-CN" dirty="0">
                <a:latin typeface="微软雅黑" panose="020B0503020204020204" pitchFamily="34" charset="-122"/>
                <a:ea typeface="微软雅黑" panose="020B0503020204020204" pitchFamily="34" charset="-122"/>
              </a:rPr>
              <a:t>O(1)+O(1)+O(1) = O(1)</a:t>
            </a:r>
            <a:endParaRPr lang="zh-CN" altLang="en-US" dirty="0">
              <a:latin typeface="微软雅黑" panose="020B0503020204020204" pitchFamily="34" charset="-122"/>
              <a:ea typeface="微软雅黑" panose="020B0503020204020204" pitchFamily="34" charset="-122"/>
            </a:endParaRPr>
          </a:p>
        </p:txBody>
      </p:sp>
      <p:sp>
        <p:nvSpPr>
          <p:cNvPr id="10" name="任意多边形: 形状 9">
            <a:extLst>
              <a:ext uri="{FF2B5EF4-FFF2-40B4-BE49-F238E27FC236}">
                <a16:creationId xmlns:a16="http://schemas.microsoft.com/office/drawing/2014/main" id="{DF22D5B7-94C3-4F16-A896-A13C831C5164}"/>
              </a:ext>
            </a:extLst>
          </p:cNvPr>
          <p:cNvSpPr/>
          <p:nvPr/>
        </p:nvSpPr>
        <p:spPr>
          <a:xfrm>
            <a:off x="5240005" y="1658082"/>
            <a:ext cx="6199520" cy="32377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顺序表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，长度为</a:t>
            </a:r>
            <a:r>
              <a:rPr lang="en-US" altLang="zh-CN" dirty="0">
                <a:latin typeface="微软雅黑" panose="020B0503020204020204" pitchFamily="34" charset="-122"/>
                <a:ea typeface="微软雅黑" panose="020B0503020204020204" pitchFamily="34" charset="-122"/>
              </a:rPr>
              <a:t>n (n&gt;0)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顺序表中的最大值</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largest</a:t>
            </a:r>
            <a:r>
              <a:rPr lang="en-US" altLang="zh-CN" b="1"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0  //</a:t>
            </a:r>
            <a:r>
              <a:rPr lang="zh-CN" altLang="en-US" spc="-40" dirty="0">
                <a:latin typeface="微软雅黑" panose="020B0503020204020204" pitchFamily="34" charset="-122"/>
                <a:ea typeface="微软雅黑" panose="020B0503020204020204" pitchFamily="34" charset="-122"/>
              </a:rPr>
              <a:t>设顺序表第一个元素是最大值</a:t>
            </a:r>
            <a:r>
              <a:rPr lang="en-US" altLang="zh-CN" b="1" dirty="0">
                <a:latin typeface="微软雅黑" panose="020B0503020204020204" pitchFamily="34" charset="-122"/>
                <a:ea typeface="微软雅黑" panose="020B0503020204020204" pitchFamily="34" charset="-122"/>
              </a:rPr>
              <a:t>  </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1 </a:t>
            </a:r>
            <a:r>
              <a:rPr lang="en-US" altLang="zh-CN" b="1" spc="-40" dirty="0">
                <a:latin typeface="微软雅黑" panose="020B0503020204020204" pitchFamily="34" charset="-122"/>
                <a:ea typeface="微软雅黑" panose="020B0503020204020204" pitchFamily="34" charset="-122"/>
              </a:rPr>
              <a:t>to</a:t>
            </a:r>
            <a:r>
              <a:rPr lang="en-US" altLang="zh-CN" spc="-40" dirty="0">
                <a:latin typeface="微软雅黑" panose="020B0503020204020204" pitchFamily="34" charset="-122"/>
                <a:ea typeface="微软雅黑" panose="020B0503020204020204" pitchFamily="34" charset="-122"/>
              </a:rPr>
              <a:t> n-1 </a:t>
            </a:r>
            <a:r>
              <a:rPr lang="en-US" altLang="zh-CN" b="1" spc="-40" dirty="0">
                <a:latin typeface="微软雅黑" panose="020B0503020204020204" pitchFamily="34" charset="-122"/>
                <a:ea typeface="微软雅黑" panose="020B0503020204020204" pitchFamily="34" charset="-122"/>
              </a:rPr>
              <a:t>do</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A[largest] &lt; 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  largest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更新最大值位置</a:t>
            </a:r>
            <a:endParaRPr lang="en-US" altLang="zh-CN"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return</a:t>
            </a:r>
            <a:r>
              <a:rPr lang="en-US" altLang="zh-CN" dirty="0">
                <a:latin typeface="微软雅黑" panose="020B0503020204020204" pitchFamily="34" charset="-122"/>
                <a:ea typeface="微软雅黑" panose="020B0503020204020204" pitchFamily="34" charset="-122"/>
              </a:rPr>
              <a:t> A[largest]</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3ED49E5-75FE-4E8B-AA56-E9E0588BD5D0}"/>
              </a:ext>
            </a:extLst>
          </p:cNvPr>
          <p:cNvSpPr txBox="1"/>
          <p:nvPr/>
        </p:nvSpPr>
        <p:spPr>
          <a:xfrm>
            <a:off x="6364936" y="5139219"/>
            <a:ext cx="472437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时间复杂度：</a:t>
            </a:r>
            <a:r>
              <a:rPr lang="en-US" altLang="zh-CN" dirty="0">
                <a:latin typeface="微软雅黑" panose="020B0503020204020204" pitchFamily="34" charset="-122"/>
                <a:ea typeface="微软雅黑" panose="020B0503020204020204" pitchFamily="34" charset="-122"/>
              </a:rPr>
              <a:t>O(1)+O(n)*O(1)+O(1) = O(n)</a:t>
            </a:r>
            <a:endParaRPr lang="zh-CN" altLang="en-US" dirty="0">
              <a:latin typeface="微软雅黑" panose="020B0503020204020204" pitchFamily="34" charset="-122"/>
              <a:ea typeface="微软雅黑" panose="020B0503020204020204" pitchFamily="34" charset="-122"/>
            </a:endParaRPr>
          </a:p>
        </p:txBody>
      </p:sp>
      <p:sp>
        <p:nvSpPr>
          <p:cNvPr id="12" name="右大括号 11">
            <a:extLst>
              <a:ext uri="{FF2B5EF4-FFF2-40B4-BE49-F238E27FC236}">
                <a16:creationId xmlns:a16="http://schemas.microsoft.com/office/drawing/2014/main" id="{AD8F72DE-EF0D-4606-8DEE-EDE11CB0A5FA}"/>
              </a:ext>
            </a:extLst>
          </p:cNvPr>
          <p:cNvSpPr/>
          <p:nvPr/>
        </p:nvSpPr>
        <p:spPr>
          <a:xfrm>
            <a:off x="9377246" y="3429000"/>
            <a:ext cx="176329" cy="561975"/>
          </a:xfrm>
          <a:prstGeom prst="rightBrace">
            <a:avLst>
              <a:gd name="adj1" fmla="val 44680"/>
              <a:gd name="adj2" fmla="val 46610"/>
            </a:avLst>
          </a:pr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B055D42-CC90-4B47-8773-B8F87E3B5D99}"/>
              </a:ext>
            </a:extLst>
          </p:cNvPr>
          <p:cNvSpPr txBox="1"/>
          <p:nvPr/>
        </p:nvSpPr>
        <p:spPr>
          <a:xfrm>
            <a:off x="9696450" y="3525321"/>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4" name="右大括号 13">
            <a:extLst>
              <a:ext uri="{FF2B5EF4-FFF2-40B4-BE49-F238E27FC236}">
                <a16:creationId xmlns:a16="http://schemas.microsoft.com/office/drawing/2014/main" id="{C77E9D38-E54A-4FB3-A703-2AE91C218BD7}"/>
              </a:ext>
            </a:extLst>
          </p:cNvPr>
          <p:cNvSpPr/>
          <p:nvPr/>
        </p:nvSpPr>
        <p:spPr>
          <a:xfrm>
            <a:off x="10346195" y="3099306"/>
            <a:ext cx="176329" cy="1129794"/>
          </a:xfrm>
          <a:prstGeom prst="rightBrace">
            <a:avLst>
              <a:gd name="adj1" fmla="val 44680"/>
              <a:gd name="adj2" fmla="val 46610"/>
            </a:avLst>
          </a:pr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9E197B8-7F52-4733-B4D6-684889250C60}"/>
              </a:ext>
            </a:extLst>
          </p:cNvPr>
          <p:cNvSpPr txBox="1"/>
          <p:nvPr/>
        </p:nvSpPr>
        <p:spPr>
          <a:xfrm>
            <a:off x="10656232" y="3430071"/>
            <a:ext cx="599844" cy="369332"/>
          </a:xfrm>
          <a:prstGeom prst="rect">
            <a:avLst/>
          </a:prstGeom>
          <a:noFill/>
        </p:spPr>
        <p:txBody>
          <a:bodyPr wrap="none" rtlCol="0">
            <a:spAutoFit/>
          </a:bodyPr>
          <a:lstStyle/>
          <a:p>
            <a:r>
              <a:rPr lang="en-US" altLang="zh-CN" dirty="0">
                <a:solidFill>
                  <a:schemeClr val="bg1"/>
                </a:solidFill>
              </a:rPr>
              <a:t>O(n)</a:t>
            </a:r>
            <a:endParaRPr lang="zh-CN" altLang="en-US" dirty="0">
              <a:solidFill>
                <a:schemeClr val="bg1"/>
              </a:solidFill>
            </a:endParaRPr>
          </a:p>
        </p:txBody>
      </p:sp>
      <p:sp>
        <p:nvSpPr>
          <p:cNvPr id="16" name="文本框 15">
            <a:extLst>
              <a:ext uri="{FF2B5EF4-FFF2-40B4-BE49-F238E27FC236}">
                <a16:creationId xmlns:a16="http://schemas.microsoft.com/office/drawing/2014/main" id="{1D858E22-34C9-4D4A-B28D-998BF630F413}"/>
              </a:ext>
            </a:extLst>
          </p:cNvPr>
          <p:cNvSpPr txBox="1"/>
          <p:nvPr/>
        </p:nvSpPr>
        <p:spPr>
          <a:xfrm>
            <a:off x="10656232" y="2729974"/>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7" name="文本框 16">
            <a:extLst>
              <a:ext uri="{FF2B5EF4-FFF2-40B4-BE49-F238E27FC236}">
                <a16:creationId xmlns:a16="http://schemas.microsoft.com/office/drawing/2014/main" id="{2FFC1349-5646-42B2-8968-F5F3AB81114B}"/>
              </a:ext>
            </a:extLst>
          </p:cNvPr>
          <p:cNvSpPr txBox="1"/>
          <p:nvPr/>
        </p:nvSpPr>
        <p:spPr>
          <a:xfrm>
            <a:off x="10656232" y="4284645"/>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8" name="文本框 17">
            <a:extLst>
              <a:ext uri="{FF2B5EF4-FFF2-40B4-BE49-F238E27FC236}">
                <a16:creationId xmlns:a16="http://schemas.microsoft.com/office/drawing/2014/main" id="{7D00B2F6-F821-4F34-BA0B-27CA01851F82}"/>
              </a:ext>
            </a:extLst>
          </p:cNvPr>
          <p:cNvSpPr txBox="1"/>
          <p:nvPr/>
        </p:nvSpPr>
        <p:spPr>
          <a:xfrm>
            <a:off x="3359782" y="2869534"/>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9" name="文本框 18">
            <a:extLst>
              <a:ext uri="{FF2B5EF4-FFF2-40B4-BE49-F238E27FC236}">
                <a16:creationId xmlns:a16="http://schemas.microsoft.com/office/drawing/2014/main" id="{FF64D521-46F3-4B30-A8BB-A6198BCEE367}"/>
              </a:ext>
            </a:extLst>
          </p:cNvPr>
          <p:cNvSpPr txBox="1"/>
          <p:nvPr/>
        </p:nvSpPr>
        <p:spPr>
          <a:xfrm>
            <a:off x="3359782" y="3169860"/>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20" name="文本框 19">
            <a:extLst>
              <a:ext uri="{FF2B5EF4-FFF2-40B4-BE49-F238E27FC236}">
                <a16:creationId xmlns:a16="http://schemas.microsoft.com/office/drawing/2014/main" id="{2D583729-ECBF-4DC1-A715-3FCF2C47655E}"/>
              </a:ext>
            </a:extLst>
          </p:cNvPr>
          <p:cNvSpPr txBox="1"/>
          <p:nvPr/>
        </p:nvSpPr>
        <p:spPr>
          <a:xfrm>
            <a:off x="3359782" y="3479537"/>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Tree>
    <p:extLst>
      <p:ext uri="{BB962C8B-B14F-4D97-AF65-F5344CB8AC3E}">
        <p14:creationId xmlns:p14="http://schemas.microsoft.com/office/powerpoint/2010/main" val="1703724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算法分析示例</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9">
            <a:extLst>
              <a:ext uri="{FF2B5EF4-FFF2-40B4-BE49-F238E27FC236}">
                <a16:creationId xmlns:a16="http://schemas.microsoft.com/office/drawing/2014/main" id="{DF22D5B7-94C3-4F16-A896-A13C831C5164}"/>
              </a:ext>
            </a:extLst>
          </p:cNvPr>
          <p:cNvSpPr/>
          <p:nvPr/>
        </p:nvSpPr>
        <p:spPr>
          <a:xfrm>
            <a:off x="515605" y="1887536"/>
            <a:ext cx="6199520" cy="32377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sum</a:t>
            </a:r>
            <a:r>
              <a:rPr lang="en-US" altLang="zh-CN" b="1"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0</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1 </a:t>
            </a:r>
            <a:r>
              <a:rPr lang="en-US" altLang="zh-CN" b="1" spc="-40" dirty="0">
                <a:latin typeface="微软雅黑" panose="020B0503020204020204" pitchFamily="34" charset="-122"/>
                <a:ea typeface="微软雅黑" panose="020B0503020204020204" pitchFamily="34" charset="-122"/>
              </a:rPr>
              <a:t>to</a:t>
            </a:r>
            <a:r>
              <a:rPr lang="en-US" altLang="zh-CN" spc="-40" dirty="0">
                <a:latin typeface="微软雅黑" panose="020B0503020204020204" pitchFamily="34" charset="-122"/>
                <a:ea typeface="微软雅黑" panose="020B0503020204020204" pitchFamily="34" charset="-122"/>
              </a:rPr>
              <a:t> n </a:t>
            </a:r>
            <a:r>
              <a:rPr lang="en-US" altLang="zh-CN" b="1" spc="-40" dirty="0">
                <a:latin typeface="微软雅黑" panose="020B0503020204020204" pitchFamily="34" charset="-122"/>
                <a:ea typeface="微软雅黑" panose="020B0503020204020204" pitchFamily="34" charset="-122"/>
              </a:rPr>
              <a:t>do</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j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1 to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do</a:t>
            </a:r>
            <a:endParaRPr lang="en-US"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  sum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sum +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 j</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return</a:t>
            </a:r>
            <a:r>
              <a:rPr lang="en-US" altLang="zh-CN" dirty="0">
                <a:latin typeface="微软雅黑" panose="020B0503020204020204" pitchFamily="34" charset="-122"/>
                <a:ea typeface="微软雅黑" panose="020B0503020204020204" pitchFamily="34" charset="-122"/>
              </a:rPr>
              <a:t> sum</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12" name="右大括号 11">
            <a:extLst>
              <a:ext uri="{FF2B5EF4-FFF2-40B4-BE49-F238E27FC236}">
                <a16:creationId xmlns:a16="http://schemas.microsoft.com/office/drawing/2014/main" id="{AD8F72DE-EF0D-4606-8DEE-EDE11CB0A5FA}"/>
              </a:ext>
            </a:extLst>
          </p:cNvPr>
          <p:cNvSpPr/>
          <p:nvPr/>
        </p:nvSpPr>
        <p:spPr>
          <a:xfrm>
            <a:off x="4249025" y="3241427"/>
            <a:ext cx="176329" cy="561975"/>
          </a:xfrm>
          <a:prstGeom prst="rightBrace">
            <a:avLst>
              <a:gd name="adj1" fmla="val 44680"/>
              <a:gd name="adj2" fmla="val 46610"/>
            </a:avLst>
          </a:pr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B055D42-CC90-4B47-8773-B8F87E3B5D99}"/>
              </a:ext>
            </a:extLst>
          </p:cNvPr>
          <p:cNvSpPr txBox="1"/>
          <p:nvPr/>
        </p:nvSpPr>
        <p:spPr>
          <a:xfrm>
            <a:off x="4559062" y="3336189"/>
            <a:ext cx="530915" cy="369332"/>
          </a:xfrm>
          <a:prstGeom prst="rect">
            <a:avLst/>
          </a:prstGeom>
          <a:noFill/>
        </p:spPr>
        <p:txBody>
          <a:bodyPr wrap="none" rtlCol="0">
            <a:spAutoFit/>
          </a:bodyPr>
          <a:lstStyle/>
          <a:p>
            <a:r>
              <a:rPr lang="en-US" altLang="zh-CN" dirty="0">
                <a:solidFill>
                  <a:schemeClr val="bg1"/>
                </a:solidFill>
              </a:rPr>
              <a:t>O(</a:t>
            </a:r>
            <a:r>
              <a:rPr lang="en-US" altLang="zh-CN" dirty="0" err="1">
                <a:solidFill>
                  <a:schemeClr val="bg1"/>
                </a:solidFill>
              </a:rPr>
              <a:t>i</a:t>
            </a:r>
            <a:r>
              <a:rPr lang="en-US" altLang="zh-CN" dirty="0">
                <a:solidFill>
                  <a:schemeClr val="bg1"/>
                </a:solidFill>
              </a:rPr>
              <a:t>)</a:t>
            </a:r>
            <a:endParaRPr lang="zh-CN" altLang="en-US" dirty="0">
              <a:solidFill>
                <a:schemeClr val="bg1"/>
              </a:solidFill>
            </a:endParaRPr>
          </a:p>
        </p:txBody>
      </p:sp>
      <p:sp>
        <p:nvSpPr>
          <p:cNvPr id="14" name="右大括号 13">
            <a:extLst>
              <a:ext uri="{FF2B5EF4-FFF2-40B4-BE49-F238E27FC236}">
                <a16:creationId xmlns:a16="http://schemas.microsoft.com/office/drawing/2014/main" id="{C77E9D38-E54A-4FB3-A703-2AE91C218BD7}"/>
              </a:ext>
            </a:extLst>
          </p:cNvPr>
          <p:cNvSpPr/>
          <p:nvPr/>
        </p:nvSpPr>
        <p:spPr>
          <a:xfrm>
            <a:off x="5097656" y="3047782"/>
            <a:ext cx="176329" cy="1129794"/>
          </a:xfrm>
          <a:prstGeom prst="rightBrace">
            <a:avLst>
              <a:gd name="adj1" fmla="val 44680"/>
              <a:gd name="adj2" fmla="val 46610"/>
            </a:avLst>
          </a:pr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9E197B8-7F52-4733-B4D6-684889250C60}"/>
              </a:ext>
            </a:extLst>
          </p:cNvPr>
          <p:cNvSpPr txBox="1"/>
          <p:nvPr/>
        </p:nvSpPr>
        <p:spPr>
          <a:xfrm>
            <a:off x="5462357" y="3390432"/>
            <a:ext cx="599844" cy="369332"/>
          </a:xfrm>
          <a:prstGeom prst="rect">
            <a:avLst/>
          </a:prstGeom>
          <a:noFill/>
        </p:spPr>
        <p:txBody>
          <a:bodyPr wrap="none" rtlCol="0">
            <a:spAutoFit/>
          </a:bodyPr>
          <a:lstStyle/>
          <a:p>
            <a:r>
              <a:rPr lang="en-US" altLang="zh-CN" dirty="0">
                <a:solidFill>
                  <a:schemeClr val="bg1"/>
                </a:solidFill>
              </a:rPr>
              <a:t>O(n)</a:t>
            </a:r>
            <a:endParaRPr lang="zh-CN" altLang="en-US" dirty="0">
              <a:solidFill>
                <a:schemeClr val="bg1"/>
              </a:solidFill>
            </a:endParaRPr>
          </a:p>
        </p:txBody>
      </p:sp>
      <p:sp>
        <p:nvSpPr>
          <p:cNvPr id="16" name="文本框 15">
            <a:extLst>
              <a:ext uri="{FF2B5EF4-FFF2-40B4-BE49-F238E27FC236}">
                <a16:creationId xmlns:a16="http://schemas.microsoft.com/office/drawing/2014/main" id="{1D858E22-34C9-4D4A-B28D-998BF630F413}"/>
              </a:ext>
            </a:extLst>
          </p:cNvPr>
          <p:cNvSpPr txBox="1"/>
          <p:nvPr/>
        </p:nvSpPr>
        <p:spPr>
          <a:xfrm>
            <a:off x="5474632" y="2521814"/>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7" name="文本框 16">
            <a:extLst>
              <a:ext uri="{FF2B5EF4-FFF2-40B4-BE49-F238E27FC236}">
                <a16:creationId xmlns:a16="http://schemas.microsoft.com/office/drawing/2014/main" id="{2FFC1349-5646-42B2-8968-F5F3AB81114B}"/>
              </a:ext>
            </a:extLst>
          </p:cNvPr>
          <p:cNvSpPr txBox="1"/>
          <p:nvPr/>
        </p:nvSpPr>
        <p:spPr>
          <a:xfrm>
            <a:off x="5474632" y="4204406"/>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8" name="文本框 17">
            <a:extLst>
              <a:ext uri="{FF2B5EF4-FFF2-40B4-BE49-F238E27FC236}">
                <a16:creationId xmlns:a16="http://schemas.microsoft.com/office/drawing/2014/main" id="{B375955E-CDC5-4CB1-B53B-6B7D97CCDD07}"/>
              </a:ext>
            </a:extLst>
          </p:cNvPr>
          <p:cNvSpPr txBox="1"/>
          <p:nvPr/>
        </p:nvSpPr>
        <p:spPr>
          <a:xfrm>
            <a:off x="10616877" y="2678450"/>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p:sp>
        <p:nvSpPr>
          <p:cNvPr id="19" name="文本框 18">
            <a:extLst>
              <a:ext uri="{FF2B5EF4-FFF2-40B4-BE49-F238E27FC236}">
                <a16:creationId xmlns:a16="http://schemas.microsoft.com/office/drawing/2014/main" id="{1DD70BF2-B01A-40BD-9013-67F28C12A2D5}"/>
              </a:ext>
            </a:extLst>
          </p:cNvPr>
          <p:cNvSpPr txBox="1"/>
          <p:nvPr/>
        </p:nvSpPr>
        <p:spPr>
          <a:xfrm>
            <a:off x="3665807" y="3355239"/>
            <a:ext cx="595035" cy="369332"/>
          </a:xfrm>
          <a:prstGeom prst="rect">
            <a:avLst/>
          </a:prstGeom>
          <a:noFill/>
        </p:spPr>
        <p:txBody>
          <a:bodyPr wrap="none" rtlCol="0">
            <a:spAutoFit/>
          </a:bodyPr>
          <a:lstStyle/>
          <a:p>
            <a:r>
              <a:rPr lang="en-US" altLang="zh-CN" dirty="0">
                <a:solidFill>
                  <a:schemeClr val="bg1"/>
                </a:solidFill>
              </a:rPr>
              <a:t>O(1)</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7D7BA3-EB78-4A1F-95DA-0B785419F56E}"/>
                  </a:ext>
                </a:extLst>
              </p:cNvPr>
              <p:cNvSpPr txBox="1"/>
              <p:nvPr/>
            </p:nvSpPr>
            <p:spPr>
              <a:xfrm>
                <a:off x="7070405" y="1850475"/>
                <a:ext cx="5121595" cy="4172553"/>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内层循环（代码</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行）的时间复杂度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O(</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)*O(1) = O(</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外层的循环（代码</a:t>
                </a:r>
                <a:r>
                  <a:rPr lang="en-US" altLang="zh-CN" dirty="0">
                    <a:latin typeface="微软雅黑" panose="020B0503020204020204" pitchFamily="34" charset="-122"/>
                    <a:ea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rPr>
                  <a:t>行）的时间复杂度</a:t>
                </a:r>
                <a:r>
                  <a:rPr lang="en-US" altLang="zh-CN" dirty="0">
                    <a:latin typeface="微软雅黑" panose="020B0503020204020204" pitchFamily="34" charset="-122"/>
                    <a:ea typeface="微软雅黑" panose="020B0503020204020204" pitchFamily="34" charset="-122"/>
                  </a:rPr>
                  <a:t>   </a:t>
                </a:r>
              </a:p>
              <a:p>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nary>
                        <m:naryPr>
                          <m:chr m:val="∑"/>
                          <m:ctrlPr>
                            <a:rPr lang="en-US" altLang="zh-CN" i="1" smtClean="0">
                              <a:latin typeface="Cambria Math" panose="02040503050406030204" pitchFamily="18" charset="0"/>
                              <a:ea typeface="微软雅黑" panose="020B0503020204020204" pitchFamily="34" charset="-122"/>
                            </a:rPr>
                          </m:ctrlPr>
                        </m:naryPr>
                        <m:sub>
                          <m:r>
                            <m:rPr>
                              <m:sty m:val="p"/>
                              <m:brk m:alnAt="23"/>
                            </m:rPr>
                            <a:rPr lang="en-US" altLang="zh-CN" i="1">
                              <a:latin typeface="Cambria Math" panose="02040503050406030204" pitchFamily="18" charset="0"/>
                              <a:ea typeface="微软雅黑" panose="020B0503020204020204" pitchFamily="34" charset="-122"/>
                            </a:rPr>
                            <m:t>i</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r>
                            <a:rPr lang="en-US" altLang="zh-CN" b="0" i="1" smtClean="0">
                              <a:latin typeface="Cambria Math" panose="02040503050406030204" pitchFamily="18" charset="0"/>
                              <a:ea typeface="微软雅黑" panose="020B0503020204020204" pitchFamily="34" charset="-122"/>
                            </a:rPr>
                            <m:t>𝑂</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𝑂</m:t>
                          </m:r>
                          <m:d>
                            <m:dPr>
                              <m:ctrlPr>
                                <a:rPr lang="en-US" altLang="zh-CN" b="0" i="1" smtClean="0">
                                  <a:latin typeface="Cambria Math" panose="02040503050406030204" pitchFamily="18" charset="0"/>
                                  <a:ea typeface="微软雅黑" panose="020B0503020204020204" pitchFamily="34" charset="-122"/>
                                </a:rPr>
                              </m:ctrlPr>
                            </m:dPr>
                            <m:e>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r>
                                    <a:rPr lang="en-US" altLang="zh-CN" b="0" i="1" smtClean="0">
                                      <a:latin typeface="Cambria Math" panose="02040503050406030204" pitchFamily="18" charset="0"/>
                                      <a:ea typeface="微软雅黑" panose="020B0503020204020204" pitchFamily="34" charset="-122"/>
                                    </a:rPr>
                                    <m:t>𝑖</m:t>
                                  </m:r>
                                </m:e>
                              </m:nary>
                            </m:e>
                          </m:d>
                          <m:r>
                            <a:rPr lang="en-US" altLang="zh-CN" b="0" i="1" smtClean="0">
                              <a:latin typeface="Cambria Math" panose="02040503050406030204" pitchFamily="18" charset="0"/>
                              <a:ea typeface="微软雅黑" panose="020B0503020204020204" pitchFamily="34" charset="-122"/>
                            </a:rPr>
                            <m:t>= </m:t>
                          </m:r>
                          <m:r>
                            <m:rPr>
                              <m:sty m:val="p"/>
                            </m:rPr>
                            <a:rPr lang="en-US" altLang="zh-CN" i="1">
                              <a:latin typeface="Cambria Math" panose="02040503050406030204" pitchFamily="18" charset="0"/>
                              <a:ea typeface="微软雅黑" panose="020B0503020204020204" pitchFamily="34" charset="-122"/>
                            </a:rPr>
                            <m:t>O</m:t>
                          </m:r>
                          <m:d>
                            <m:dPr>
                              <m:ctrlPr>
                                <a:rPr lang="en-US" altLang="zh-CN" b="0" i="1" smtClean="0">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𝑛</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−1</m:t>
                                      </m:r>
                                    </m:e>
                                  </m:d>
                                </m:num>
                                <m:den>
                                  <m:r>
                                    <a:rPr lang="en-US" altLang="zh-CN" b="0" i="1" smtClean="0">
                                      <a:latin typeface="Cambria Math" panose="02040503050406030204" pitchFamily="18" charset="0"/>
                                      <a:ea typeface="微软雅黑" panose="020B0503020204020204" pitchFamily="34" charset="-122"/>
                                    </a:rPr>
                                    <m:t>2</m:t>
                                  </m:r>
                                </m:den>
                              </m:f>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𝑂</m:t>
                          </m:r>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𝑛</m:t>
                              </m:r>
                            </m:e>
                            <m:sup>
                              <m:r>
                                <a:rPr lang="en-US" altLang="zh-CN" b="0" i="1" smtClean="0">
                                  <a:latin typeface="Cambria Math" panose="02040503050406030204" pitchFamily="18" charset="0"/>
                                  <a:ea typeface="微软雅黑" panose="020B0503020204020204" pitchFamily="34" charset="-122"/>
                                </a:rPr>
                                <m:t>2</m:t>
                              </m:r>
                            </m:sup>
                          </m:sSup>
                          <m:r>
                            <a:rPr lang="en-US" altLang="zh-CN" b="0" i="1" smtClean="0">
                              <a:latin typeface="Cambria Math" panose="02040503050406030204" pitchFamily="18" charset="0"/>
                              <a:ea typeface="微软雅黑" panose="020B0503020204020204" pitchFamily="34" charset="-122"/>
                            </a:rPr>
                            <m:t>)</m:t>
                          </m:r>
                        </m:e>
                      </m:nary>
                    </m:oMath>
                  </m:oMathPara>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rgbClr val="FF0000"/>
                    </a:solidFill>
                    <a:latin typeface="微软雅黑" panose="020B0503020204020204" pitchFamily="34" charset="-122"/>
                    <a:ea typeface="微软雅黑" panose="020B0503020204020204" pitchFamily="34" charset="-122"/>
                  </a:rPr>
                  <a:t>总的时间复杂度</a:t>
                </a:r>
                <a:endParaRPr lang="en-US" altLang="zh-CN" dirty="0">
                  <a:latin typeface="微软雅黑" panose="020B0503020204020204" pitchFamily="34" charset="-122"/>
                  <a:ea typeface="微软雅黑" panose="020B0503020204020204" pitchFamily="34" charset="-122"/>
                </a:endParaRPr>
              </a:p>
              <a:p>
                <a:r>
                  <a:rPr lang="en-US" altLang="zh-CN" b="0" dirty="0"/>
                  <a:t>                </a:t>
                </a:r>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a14:m>
                <a:endParaRPr lang="en-US" altLang="zh-CN" dirty="0"/>
              </a:p>
              <a:p>
                <a:endParaRPr lang="en-US" altLang="zh-CN" dirty="0"/>
              </a:p>
              <a:p>
                <a:endParaRPr lang="zh-CN" altLang="en-US" dirty="0"/>
              </a:p>
            </p:txBody>
          </p:sp>
        </mc:Choice>
        <mc:Fallback xmlns="">
          <p:sp>
            <p:nvSpPr>
              <p:cNvPr id="5" name="文本框 4">
                <a:extLst>
                  <a:ext uri="{FF2B5EF4-FFF2-40B4-BE49-F238E27FC236}">
                    <a16:creationId xmlns:a16="http://schemas.microsoft.com/office/drawing/2014/main" id="{EC7D7BA3-EB78-4A1F-95DA-0B785419F56E}"/>
                  </a:ext>
                </a:extLst>
              </p:cNvPr>
              <p:cNvSpPr txBox="1">
                <a:spLocks noRot="1" noChangeAspect="1" noMove="1" noResize="1" noEditPoints="1" noAdjustHandles="1" noChangeArrowheads="1" noChangeShapeType="1" noTextEdit="1"/>
              </p:cNvSpPr>
              <p:nvPr/>
            </p:nvSpPr>
            <p:spPr>
              <a:xfrm>
                <a:off x="7070405" y="1850475"/>
                <a:ext cx="5121595" cy="4172553"/>
              </a:xfrm>
              <a:prstGeom prst="rect">
                <a:avLst/>
              </a:prstGeom>
              <a:blipFill>
                <a:blip r:embed="rId2"/>
                <a:stretch>
                  <a:fillRect l="-833" t="-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0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D63B90-B1B6-4E8F-AC9E-50B0C8580031}"/>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程序（算法）的时间复杂度为：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E04E099-0B0C-4527-AFA1-0E9D3B53583A}"/>
                  </a:ext>
                </a:extLst>
              </p:cNvPr>
              <p:cNvSpPr txBox="1"/>
              <p:nvPr>
                <p:custDataLst>
                  <p:tags r:id="rId3"/>
                </p:custDataLst>
              </p:nvPr>
            </p:nvSpPr>
            <p:spPr>
              <a:xfrm>
                <a:off x="2438400" y="2786063"/>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2E04E099-0B0C-4527-AFA1-0E9D3B53583A}"/>
                  </a:ext>
                </a:extLst>
              </p:cNvPr>
              <p:cNvSpPr txBox="1">
                <a:spLocks noRot="1" noChangeAspect="1" noMove="1" noResize="1" noEditPoints="1" noAdjustHandles="1" noChangeArrowheads="1" noChangeShapeType="1" noTextEdit="1"/>
              </p:cNvSpPr>
              <p:nvPr>
                <p:custDataLst>
                  <p:tags r:id="rId19"/>
                </p:custDataLst>
              </p:nvPr>
            </p:nvSpPr>
            <p:spPr>
              <a:xfrm>
                <a:off x="2438400" y="2786063"/>
                <a:ext cx="1504950" cy="642938"/>
              </a:xfrm>
              <a:prstGeom prst="rect">
                <a:avLst/>
              </a:prstGeom>
              <a:blipFill>
                <a:blip r:embed="rId20"/>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3D1AE24A-F74B-4685-BDA3-BAF2ECD7A8FA}"/>
              </a:ext>
            </a:extLst>
          </p:cNvPr>
          <p:cNvSpPr>
            <a:spLocks noChangeAspect="1"/>
          </p:cNvSpPr>
          <p:nvPr>
            <p:custDataLst>
              <p:tags r:id="rId4"/>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54A069D3-0ADD-4AD4-A648-FF45AF067FFA}"/>
              </a:ext>
            </a:extLst>
          </p:cNvPr>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CD899723-0F1C-44EE-B65D-06E7CE236271}"/>
              </a:ext>
            </a:extLst>
          </p:cNvPr>
          <p:cNvSpPr>
            <a:spLocks noChangeAspect="1"/>
          </p:cNvSpPr>
          <p:nvPr>
            <p:custDataLst>
              <p:tags r:id="rId6"/>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E686459-783B-4F90-9DD6-20EBD191FC52}"/>
              </a:ext>
            </a:extLst>
          </p:cNvPr>
          <p:cNvSpPr>
            <a:spLocks noChangeAspect="1"/>
          </p:cNvSpPr>
          <p:nvPr>
            <p:custDataLst>
              <p:tags r:id="rId7"/>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9E45F96A-95B2-407A-9ACE-94141C5F25D5}"/>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任意多边形: 形状 23">
            <a:extLst>
              <a:ext uri="{FF2B5EF4-FFF2-40B4-BE49-F238E27FC236}">
                <a16:creationId xmlns:a16="http://schemas.microsoft.com/office/drawing/2014/main" id="{1972675D-915C-4D0F-A58B-5ED742E1287F}"/>
              </a:ext>
            </a:extLst>
          </p:cNvPr>
          <p:cNvSpPr/>
          <p:nvPr/>
        </p:nvSpPr>
        <p:spPr>
          <a:xfrm>
            <a:off x="6821155" y="2345897"/>
            <a:ext cx="4532645" cy="32377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1 </a:t>
            </a:r>
            <a:r>
              <a:rPr lang="en-US" altLang="zh-CN" b="1" spc="-40" dirty="0">
                <a:latin typeface="微软雅黑" panose="020B0503020204020204" pitchFamily="34" charset="-122"/>
                <a:ea typeface="微软雅黑" panose="020B0503020204020204" pitchFamily="34" charset="-122"/>
              </a:rPr>
              <a:t>to</a:t>
            </a:r>
            <a:r>
              <a:rPr lang="en-US" altLang="zh-CN" spc="-40" dirty="0">
                <a:latin typeface="微软雅黑" panose="020B0503020204020204" pitchFamily="34" charset="-122"/>
                <a:ea typeface="微软雅黑" panose="020B0503020204020204" pitchFamily="34" charset="-122"/>
              </a:rPr>
              <a:t> n </a:t>
            </a:r>
            <a:r>
              <a:rPr lang="en-US" altLang="zh-CN" b="1" spc="-40" dirty="0">
                <a:latin typeface="微软雅黑" panose="020B0503020204020204" pitchFamily="34" charset="-122"/>
                <a:ea typeface="微软雅黑" panose="020B0503020204020204" pitchFamily="34" charset="-122"/>
              </a:rPr>
              <a:t>do</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j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1 to n </a:t>
            </a:r>
            <a:r>
              <a:rPr lang="en-US" altLang="zh-CN" b="1" spc="-40"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  for k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1 to n </a:t>
            </a:r>
            <a:r>
              <a:rPr lang="en-US" altLang="zh-CN" b="1" spc="-40" dirty="0">
                <a:latin typeface="微软雅黑" panose="020B0503020204020204" pitchFamily="34" charset="-122"/>
                <a:ea typeface="微软雅黑" panose="020B0503020204020204" pitchFamily="34" charset="-122"/>
              </a:rPr>
              <a:t>do</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  |  |  </a:t>
            </a:r>
            <a:r>
              <a:rPr lang="en-US" altLang="zh-CN" spc="-40" dirty="0">
                <a:latin typeface="微软雅黑" panose="020B0503020204020204" pitchFamily="34" charset="-122"/>
                <a:ea typeface="微软雅黑" panose="020B0503020204020204" pitchFamily="34" charset="-122"/>
              </a:rPr>
              <a:t>sum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 j + k</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   </a:t>
            </a: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91AF803-6E1B-4F09-B045-D8690AC2129B}"/>
                  </a:ext>
                </a:extLst>
              </p:cNvPr>
              <p:cNvSpPr txBox="1"/>
              <p:nvPr>
                <p:custDataLst>
                  <p:tags r:id="rId9"/>
                </p:custDataLst>
              </p:nvPr>
            </p:nvSpPr>
            <p:spPr>
              <a:xfrm>
                <a:off x="2438400" y="3643312"/>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491AF803-6E1B-4F09-B045-D8690AC2129B}"/>
                  </a:ext>
                </a:extLst>
              </p:cNvPr>
              <p:cNvSpPr txBox="1">
                <a:spLocks noRot="1" noChangeAspect="1" noMove="1" noResize="1" noEditPoints="1" noAdjustHandles="1" noChangeArrowheads="1" noChangeShapeType="1" noTextEdit="1"/>
              </p:cNvSpPr>
              <p:nvPr>
                <p:custDataLst>
                  <p:tags r:id="rId21"/>
                </p:custDataLst>
              </p:nvPr>
            </p:nvSpPr>
            <p:spPr>
              <a:xfrm>
                <a:off x="2438400" y="3643312"/>
                <a:ext cx="1504950" cy="6429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0F6D85F-04AF-4279-9757-5475DFCADE0F}"/>
                  </a:ext>
                </a:extLst>
              </p:cNvPr>
              <p:cNvSpPr txBox="1"/>
              <p:nvPr>
                <p:custDataLst>
                  <p:tags r:id="rId10"/>
                </p:custDataLst>
              </p:nvPr>
            </p:nvSpPr>
            <p:spPr>
              <a:xfrm>
                <a:off x="2438400" y="4479129"/>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40F6D85F-04AF-4279-9757-5475DFCADE0F}"/>
                  </a:ext>
                </a:extLst>
              </p:cNvPr>
              <p:cNvSpPr txBox="1">
                <a:spLocks noRot="1" noChangeAspect="1" noMove="1" noResize="1" noEditPoints="1" noAdjustHandles="1" noChangeArrowheads="1" noChangeShapeType="1" noTextEdit="1"/>
              </p:cNvSpPr>
              <p:nvPr>
                <p:custDataLst>
                  <p:tags r:id="rId23"/>
                </p:custDataLst>
              </p:nvPr>
            </p:nvSpPr>
            <p:spPr>
              <a:xfrm>
                <a:off x="2438400" y="4479129"/>
                <a:ext cx="1504950" cy="642938"/>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8CED9D-784E-4C0B-8509-6FFF8276F02A}"/>
                  </a:ext>
                </a:extLst>
              </p:cNvPr>
              <p:cNvSpPr txBox="1"/>
              <p:nvPr>
                <p:custDataLst>
                  <p:tags r:id="rId11"/>
                </p:custDataLst>
              </p:nvPr>
            </p:nvSpPr>
            <p:spPr>
              <a:xfrm>
                <a:off x="2438400" y="5357812"/>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478CED9D-784E-4C0B-8509-6FFF8276F02A}"/>
                  </a:ext>
                </a:extLst>
              </p:cNvPr>
              <p:cNvSpPr txBox="1">
                <a:spLocks noRot="1" noChangeAspect="1" noMove="1" noResize="1" noEditPoints="1" noAdjustHandles="1" noChangeArrowheads="1" noChangeShapeType="1" noTextEdit="1"/>
              </p:cNvSpPr>
              <p:nvPr>
                <p:custDataLst>
                  <p:tags r:id="rId25"/>
                </p:custDataLst>
              </p:nvPr>
            </p:nvSpPr>
            <p:spPr>
              <a:xfrm>
                <a:off x="2438400" y="5357812"/>
                <a:ext cx="1504950" cy="642938"/>
              </a:xfrm>
              <a:prstGeom prst="rect">
                <a:avLst/>
              </a:prstGeom>
              <a:blipFill>
                <a:blip r:embed="rId26"/>
                <a:stretch>
                  <a:fillRect/>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F9675716-2CCF-4C52-8BD4-213BF53802F2}"/>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F35AEA3C-CFD2-417A-845C-A46F2038FB0D}"/>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932B110A-64F7-44A8-B0BD-E04AD97B102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4142E0C9-FC50-453A-BF8F-DABE62C3750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AF909C5D-2AB7-44BC-94B9-35C97291179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B0B302DF-243A-4785-8702-00E61D2BB6C2}"/>
              </a:ext>
            </a:extLst>
          </p:cNvPr>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4466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p>
        </p:txBody>
      </p:sp>
      <p:sp>
        <p:nvSpPr>
          <p:cNvPr id="3" name="副标题 2"/>
          <p:cNvSpPr>
            <a:spLocks noGrp="1"/>
          </p:cNvSpPr>
          <p:nvPr>
            <p:ph type="subTitle" idx="1"/>
          </p:nvPr>
        </p:nvSpPr>
        <p:spPr/>
        <p:txBody>
          <a:bodyPr/>
          <a:lstStyle/>
          <a:p>
            <a:r>
              <a:rPr lang="en-US" altLang="zh-CN" dirty="0"/>
              <a:t>1.1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a:t>
            </a:r>
            <a:r>
              <a:rPr lang="zh-CN" altLang="zh-CN" sz="2400" dirty="0"/>
              <a:t>顾客如何能快速找到想要购买的商品，超市又是如何实现方便补货呢？</a:t>
            </a:r>
            <a:endParaRPr lang="en-US" altLang="zh-CN" sz="2400" dirty="0"/>
          </a:p>
          <a:p>
            <a:pPr>
              <a:lnSpc>
                <a:spcPct val="110000"/>
              </a:lnSpc>
            </a:pPr>
            <a:r>
              <a:rPr lang="zh-CN" altLang="en-US" sz="2400" b="1" dirty="0"/>
              <a:t>关键</a:t>
            </a:r>
            <a:r>
              <a:rPr lang="zh-CN" altLang="en-US" sz="2400" dirty="0"/>
              <a:t>：如何陈列商品</a:t>
            </a:r>
            <a:endParaRPr lang="en-US" altLang="zh-CN" sz="2400" dirty="0"/>
          </a:p>
          <a:p>
            <a:pPr>
              <a:lnSpc>
                <a:spcPct val="110000"/>
              </a:lnSpc>
            </a:pPr>
            <a:r>
              <a:rPr lang="zh-CN" altLang="en-US" sz="2400" b="1" dirty="0"/>
              <a:t>商品分类</a:t>
            </a:r>
            <a:r>
              <a:rPr lang="zh-CN" altLang="en-US" sz="2400" dirty="0"/>
              <a:t>：</a:t>
            </a:r>
            <a:endParaRPr lang="zh-CN" altLang="zh-CN" sz="2400" dirty="0"/>
          </a:p>
        </p:txBody>
      </p:sp>
      <p:pic>
        <p:nvPicPr>
          <p:cNvPr id="1027"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F5F83A1A-F4BF-4906-BC68-05760B2E5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569" y="2646484"/>
            <a:ext cx="8352919" cy="35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63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D63B90-B1B6-4E8F-AC9E-50B0C8580031}"/>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程序（算法）的时间复杂度为：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E04E099-0B0C-4527-AFA1-0E9D3B53583A}"/>
                  </a:ext>
                </a:extLst>
              </p:cNvPr>
              <p:cNvSpPr txBox="1"/>
              <p:nvPr>
                <p:custDataLst>
                  <p:tags r:id="rId3"/>
                </p:custDataLst>
              </p:nvPr>
            </p:nvSpPr>
            <p:spPr>
              <a:xfrm>
                <a:off x="2438400" y="2786063"/>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2E04E099-0B0C-4527-AFA1-0E9D3B53583A}"/>
                  </a:ext>
                </a:extLst>
              </p:cNvPr>
              <p:cNvSpPr txBox="1">
                <a:spLocks noRot="1" noChangeAspect="1" noMove="1" noResize="1" noEditPoints="1" noAdjustHandles="1" noChangeArrowheads="1" noChangeShapeType="1" noTextEdit="1"/>
              </p:cNvSpPr>
              <p:nvPr>
                <p:custDataLst>
                  <p:tags r:id="rId19"/>
                </p:custDataLst>
              </p:nvPr>
            </p:nvSpPr>
            <p:spPr>
              <a:xfrm>
                <a:off x="2438400" y="2786063"/>
                <a:ext cx="1504950" cy="642938"/>
              </a:xfrm>
              <a:prstGeom prst="rect">
                <a:avLst/>
              </a:prstGeom>
              <a:blipFill>
                <a:blip r:embed="rId20"/>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3D1AE24A-F74B-4685-BDA3-BAF2ECD7A8FA}"/>
              </a:ext>
            </a:extLst>
          </p:cNvPr>
          <p:cNvSpPr>
            <a:spLocks noChangeAspect="1"/>
          </p:cNvSpPr>
          <p:nvPr>
            <p:custDataLst>
              <p:tags r:id="rId4"/>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54A069D3-0ADD-4AD4-A648-FF45AF067FFA}"/>
              </a:ext>
            </a:extLst>
          </p:cNvPr>
          <p:cNvSpPr>
            <a:spLocks noChangeAspect="1"/>
          </p:cNvSpPr>
          <p:nvPr>
            <p:custDataLst>
              <p:tags r:id="rId5"/>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CD899723-0F1C-44EE-B65D-06E7CE236271}"/>
              </a:ext>
            </a:extLst>
          </p:cNvPr>
          <p:cNvSpPr>
            <a:spLocks noChangeAspect="1"/>
          </p:cNvSpPr>
          <p:nvPr>
            <p:custDataLst>
              <p:tags r:id="rId6"/>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E686459-783B-4F90-9DD6-20EBD191FC52}"/>
              </a:ext>
            </a:extLst>
          </p:cNvPr>
          <p:cNvSpPr>
            <a:spLocks noChangeAspect="1"/>
          </p:cNvSpPr>
          <p:nvPr>
            <p:custDataLst>
              <p:tags r:id="rId7"/>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9E45F96A-95B2-407A-9ACE-94141C5F25D5}"/>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任意多边形: 形状 23">
            <a:extLst>
              <a:ext uri="{FF2B5EF4-FFF2-40B4-BE49-F238E27FC236}">
                <a16:creationId xmlns:a16="http://schemas.microsoft.com/office/drawing/2014/main" id="{1972675D-915C-4D0F-A58B-5ED742E1287F}"/>
              </a:ext>
            </a:extLst>
          </p:cNvPr>
          <p:cNvSpPr/>
          <p:nvPr/>
        </p:nvSpPr>
        <p:spPr>
          <a:xfrm>
            <a:off x="6821155" y="2345897"/>
            <a:ext cx="4532645" cy="32377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0</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s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1</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while</a:t>
            </a:r>
            <a:r>
              <a:rPr lang="en-US" altLang="zh-CN" spc="-40" dirty="0">
                <a:latin typeface="微软雅黑" panose="020B0503020204020204" pitchFamily="34" charset="-122"/>
                <a:ea typeface="微软雅黑" panose="020B0503020204020204" pitchFamily="34" charset="-122"/>
              </a:rPr>
              <a:t> s &lt; n </a:t>
            </a:r>
            <a:r>
              <a:rPr lang="en-US" altLang="zh-CN" b="1" spc="-40" dirty="0">
                <a:latin typeface="微软雅黑" panose="020B0503020204020204" pitchFamily="34" charset="-122"/>
                <a:ea typeface="微软雅黑" panose="020B0503020204020204" pitchFamily="34" charset="-122"/>
              </a:rPr>
              <a:t>do</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s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s + </a:t>
            </a:r>
            <a:r>
              <a:rPr lang="en-US" altLang="zh-CN" spc="-40" dirty="0" err="1">
                <a:latin typeface="微软雅黑" panose="020B0503020204020204" pitchFamily="34" charset="-122"/>
                <a:ea typeface="微软雅黑" panose="020B0503020204020204" pitchFamily="34" charset="-122"/>
              </a:rPr>
              <a:t>i</a:t>
            </a:r>
            <a:endParaRPr lang="en-US" altLang="zh-CN"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+ 1</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lvl="0"/>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91AF803-6E1B-4F09-B045-D8690AC2129B}"/>
                  </a:ext>
                </a:extLst>
              </p:cNvPr>
              <p:cNvSpPr txBox="1"/>
              <p:nvPr>
                <p:custDataLst>
                  <p:tags r:id="rId9"/>
                </p:custDataLst>
              </p:nvPr>
            </p:nvSpPr>
            <p:spPr>
              <a:xfrm>
                <a:off x="2438400" y="3643312"/>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ad>
                        <m:radPr>
                          <m:degHide m:val="on"/>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radPr>
                        <m:deg/>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ra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491AF803-6E1B-4F09-B045-D8690AC2129B}"/>
                  </a:ext>
                </a:extLst>
              </p:cNvPr>
              <p:cNvSpPr txBox="1">
                <a:spLocks noRot="1" noChangeAspect="1" noMove="1" noResize="1" noEditPoints="1" noAdjustHandles="1" noChangeArrowheads="1" noChangeShapeType="1" noTextEdit="1"/>
              </p:cNvSpPr>
              <p:nvPr>
                <p:custDataLst>
                  <p:tags r:id="rId21"/>
                </p:custDataLst>
              </p:nvPr>
            </p:nvSpPr>
            <p:spPr>
              <a:xfrm>
                <a:off x="2438400" y="3643312"/>
                <a:ext cx="1504950" cy="6429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0F6D85F-04AF-4279-9757-5475DFCADE0F}"/>
                  </a:ext>
                </a:extLst>
              </p:cNvPr>
              <p:cNvSpPr txBox="1"/>
              <p:nvPr>
                <p:custDataLst>
                  <p:tags r:id="rId10"/>
                </p:custDataLst>
              </p:nvPr>
            </p:nvSpPr>
            <p:spPr>
              <a:xfrm>
                <a:off x="2438400" y="4479129"/>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40F6D85F-04AF-4279-9757-5475DFCADE0F}"/>
                  </a:ext>
                </a:extLst>
              </p:cNvPr>
              <p:cNvSpPr txBox="1">
                <a:spLocks noRot="1" noChangeAspect="1" noMove="1" noResize="1" noEditPoints="1" noAdjustHandles="1" noChangeArrowheads="1" noChangeShapeType="1" noTextEdit="1"/>
              </p:cNvSpPr>
              <p:nvPr>
                <p:custDataLst>
                  <p:tags r:id="rId23"/>
                </p:custDataLst>
              </p:nvPr>
            </p:nvSpPr>
            <p:spPr>
              <a:xfrm>
                <a:off x="2438400" y="4479129"/>
                <a:ext cx="1504950" cy="642938"/>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8CED9D-784E-4C0B-8509-6FFF8276F02A}"/>
                  </a:ext>
                </a:extLst>
              </p:cNvPr>
              <p:cNvSpPr txBox="1"/>
              <p:nvPr>
                <p:custDataLst>
                  <p:tags r:id="rId11"/>
                </p:custDataLst>
              </p:nvPr>
            </p:nvSpPr>
            <p:spPr>
              <a:xfrm>
                <a:off x="2438400" y="5357812"/>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478CED9D-784E-4C0B-8509-6FFF8276F02A}"/>
                  </a:ext>
                </a:extLst>
              </p:cNvPr>
              <p:cNvSpPr txBox="1">
                <a:spLocks noRot="1" noChangeAspect="1" noMove="1" noResize="1" noEditPoints="1" noAdjustHandles="1" noChangeArrowheads="1" noChangeShapeType="1" noTextEdit="1"/>
              </p:cNvSpPr>
              <p:nvPr>
                <p:custDataLst>
                  <p:tags r:id="rId25"/>
                </p:custDataLst>
              </p:nvPr>
            </p:nvSpPr>
            <p:spPr>
              <a:xfrm>
                <a:off x="2438400" y="5357812"/>
                <a:ext cx="1504950" cy="642938"/>
              </a:xfrm>
              <a:prstGeom prst="rect">
                <a:avLst/>
              </a:prstGeom>
              <a:blipFill>
                <a:blip r:embed="rId26"/>
                <a:stretch>
                  <a:fillRect/>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F9675716-2CCF-4C52-8BD4-213BF53802F2}"/>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F35AEA3C-CFD2-417A-845C-A46F2038FB0D}"/>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932B110A-64F7-44A8-B0BD-E04AD97B102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4142E0C9-FC50-453A-BF8F-DABE62C3750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AF909C5D-2AB7-44BC-94B9-35C97291179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B0B302DF-243A-4785-8702-00E61D2BB6C2}"/>
              </a:ext>
            </a:extLst>
          </p:cNvPr>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57227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CD63B90-B1B6-4E8F-AC9E-50B0C8580031}"/>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程序（算法）的时间复杂度为：</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E04E099-0B0C-4527-AFA1-0E9D3B53583A}"/>
                  </a:ext>
                </a:extLst>
              </p:cNvPr>
              <p:cNvSpPr txBox="1"/>
              <p:nvPr>
                <p:custDataLst>
                  <p:tags r:id="rId3"/>
                </p:custDataLst>
              </p:nvPr>
            </p:nvSpPr>
            <p:spPr>
              <a:xfrm>
                <a:off x="2438400" y="2786063"/>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2E04E099-0B0C-4527-AFA1-0E9D3B53583A}"/>
                  </a:ext>
                </a:extLst>
              </p:cNvPr>
              <p:cNvSpPr txBox="1">
                <a:spLocks noRot="1" noChangeAspect="1" noMove="1" noResize="1" noEditPoints="1" noAdjustHandles="1" noChangeArrowheads="1" noChangeShapeType="1" noTextEdit="1"/>
              </p:cNvSpPr>
              <p:nvPr>
                <p:custDataLst>
                  <p:tags r:id="rId19"/>
                </p:custDataLst>
              </p:nvPr>
            </p:nvSpPr>
            <p:spPr>
              <a:xfrm>
                <a:off x="2438400" y="2786063"/>
                <a:ext cx="1504950" cy="642938"/>
              </a:xfrm>
              <a:prstGeom prst="rect">
                <a:avLst/>
              </a:prstGeom>
              <a:blipFill>
                <a:blip r:embed="rId20"/>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3D1AE24A-F74B-4685-BDA3-BAF2ECD7A8FA}"/>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54A069D3-0ADD-4AD4-A648-FF45AF067FFA}"/>
              </a:ext>
            </a:extLst>
          </p:cNvPr>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CD899723-0F1C-44EE-B65D-06E7CE236271}"/>
              </a:ext>
            </a:extLst>
          </p:cNvPr>
          <p:cNvSpPr>
            <a:spLocks noChangeAspect="1"/>
          </p:cNvSpPr>
          <p:nvPr>
            <p:custDataLst>
              <p:tags r:id="rId6"/>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E686459-783B-4F90-9DD6-20EBD191FC52}"/>
              </a:ext>
            </a:extLst>
          </p:cNvPr>
          <p:cNvSpPr>
            <a:spLocks noChangeAspect="1"/>
          </p:cNvSpPr>
          <p:nvPr>
            <p:custDataLst>
              <p:tags r:id="rId7"/>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9E45F96A-95B2-407A-9ACE-94141C5F25D5}"/>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4" name="任意多边形: 形状 23">
                <a:extLst>
                  <a:ext uri="{FF2B5EF4-FFF2-40B4-BE49-F238E27FC236}">
                    <a16:creationId xmlns:a16="http://schemas.microsoft.com/office/drawing/2014/main" id="{1972675D-915C-4D0F-A58B-5ED742E1287F}"/>
                  </a:ext>
                </a:extLst>
              </p:cNvPr>
              <p:cNvSpPr/>
              <p:nvPr/>
            </p:nvSpPr>
            <p:spPr>
              <a:xfrm>
                <a:off x="6821155" y="2345897"/>
                <a:ext cx="4532645" cy="32377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 </a:t>
                </a:r>
                <a:r>
                  <a:rPr lang="en-US" altLang="zh-CN" dirty="0">
                    <a:latin typeface="微软雅黑" panose="020B0503020204020204" pitchFamily="34" charset="-122"/>
                    <a:ea typeface="微软雅黑" panose="020B0503020204020204" pitchFamily="34" charset="-122"/>
                  </a:rPr>
                  <a:t>n &lt; 100 </a:t>
                </a:r>
                <a:r>
                  <a:rPr lang="en-US" altLang="zh-CN" b="1" dirty="0">
                    <a:latin typeface="微软雅黑" panose="020B0503020204020204" pitchFamily="34" charset="-122"/>
                    <a:ea typeface="微软雅黑" panose="020B0503020204020204" pitchFamily="34" charset="-122"/>
                  </a:rPr>
                  <a:t>then</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1 </a:t>
                </a:r>
                <a:r>
                  <a:rPr lang="en-US" altLang="zh-CN" b="1" spc="-40" dirty="0">
                    <a:latin typeface="微软雅黑" panose="020B0503020204020204" pitchFamily="34" charset="-122"/>
                    <a:ea typeface="微软雅黑" panose="020B0503020204020204" pitchFamily="34" charset="-122"/>
                  </a:rPr>
                  <a:t>to</a:t>
                </a:r>
                <a:r>
                  <a:rPr lang="en-US" altLang="zh-CN" spc="-40" dirty="0">
                    <a:latin typeface="微软雅黑" panose="020B0503020204020204" pitchFamily="34" charset="-122"/>
                    <a:ea typeface="微软雅黑" panose="020B0503020204020204" pitchFamily="34" charset="-122"/>
                  </a:rPr>
                  <a:t> n </a:t>
                </a:r>
                <a:r>
                  <a:rPr lang="en-US" altLang="zh-CN" b="1" spc="-40"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  for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1 </a:t>
                </a:r>
                <a:r>
                  <a:rPr lang="en-US" altLang="zh-CN" b="1" spc="-40" dirty="0">
                    <a:latin typeface="微软雅黑" panose="020B0503020204020204" pitchFamily="34" charset="-122"/>
                    <a:ea typeface="微软雅黑" panose="020B0503020204020204" pitchFamily="34" charset="-122"/>
                  </a:rPr>
                  <a:t>to</a:t>
                </a:r>
                <a:r>
                  <a:rPr lang="en-US" altLang="zh-CN" spc="-40" dirty="0">
                    <a:latin typeface="微软雅黑" panose="020B0503020204020204" pitchFamily="34" charset="-122"/>
                    <a:ea typeface="微软雅黑" panose="020B0503020204020204" pitchFamily="34" charset="-122"/>
                  </a:rPr>
                  <a:t> n </a:t>
                </a:r>
                <a:r>
                  <a:rPr lang="en-US" altLang="zh-CN" b="1" spc="-40" dirty="0">
                    <a:latin typeface="微软雅黑" panose="020B0503020204020204" pitchFamily="34" charset="-122"/>
                    <a:ea typeface="微软雅黑" panose="020B0503020204020204" pitchFamily="34" charset="-122"/>
                  </a:rPr>
                  <a:t>do</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  |  |  </a:t>
                </a:r>
                <a:r>
                  <a:rPr lang="en-US" altLang="zh-CN" spc="-40" dirty="0">
                    <a:latin typeface="微软雅黑" panose="020B0503020204020204" pitchFamily="34" charset="-122"/>
                    <a:ea typeface="微软雅黑" panose="020B0503020204020204" pitchFamily="34" charset="-122"/>
                  </a:rPr>
                  <a:t>sum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 j</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   </a:t>
                </a: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else    </a:t>
                </a:r>
                <a:r>
                  <a:rPr lang="en-US" altLang="zh-CN" spc="-40"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pc="-40" smtClean="0">
                        <a:latin typeface="Cambria Math" panose="02040503050406030204" pitchFamily="18" charset="0"/>
                        <a:ea typeface="微软雅黑" panose="020B0503020204020204" pitchFamily="34" charset="-122"/>
                      </a:rPr>
                      <m:t>𝑛</m:t>
                    </m:r>
                    <m:r>
                      <a:rPr lang="en-US" altLang="zh-CN" b="0" i="1" spc="-40" smtClean="0">
                        <a:latin typeface="Cambria Math" panose="02040503050406030204" pitchFamily="18" charset="0"/>
                        <a:ea typeface="微软雅黑" panose="020B0503020204020204" pitchFamily="34" charset="-122"/>
                      </a:rPr>
                      <m:t>≥100</m:t>
                    </m:r>
                  </m:oMath>
                </a14:m>
                <a:endParaRPr lang="en-US" altLang="zh-CN"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sum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2*n + 1000</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return </a:t>
                </a:r>
                <a:r>
                  <a:rPr lang="en-US" altLang="zh-CN" spc="-40" dirty="0">
                    <a:latin typeface="微软雅黑" panose="020B0503020204020204" pitchFamily="34" charset="-122"/>
                    <a:ea typeface="微软雅黑" panose="020B0503020204020204" pitchFamily="34" charset="-122"/>
                  </a:rPr>
                  <a:t>sum</a:t>
                </a:r>
              </a:p>
              <a:p>
                <a:pPr lvl="0"/>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xmlns="">
          <p:sp>
            <p:nvSpPr>
              <p:cNvPr id="24" name="任意多边形: 形状 23">
                <a:extLst>
                  <a:ext uri="{FF2B5EF4-FFF2-40B4-BE49-F238E27FC236}">
                    <a16:creationId xmlns:a16="http://schemas.microsoft.com/office/drawing/2014/main" id="{1972675D-915C-4D0F-A58B-5ED742E1287F}"/>
                  </a:ext>
                </a:extLst>
              </p:cNvPr>
              <p:cNvSpPr>
                <a:spLocks noRot="1" noChangeAspect="1" noMove="1" noResize="1" noEditPoints="1" noAdjustHandles="1" noChangeArrowheads="1" noChangeShapeType="1" noTextEdit="1"/>
              </p:cNvSpPr>
              <p:nvPr/>
            </p:nvSpPr>
            <p:spPr>
              <a:xfrm>
                <a:off x="6821155" y="2345897"/>
                <a:ext cx="4532645" cy="32377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1"/>
                <a:stretch>
                  <a:fillRect t="-3189" b="-5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91AF803-6E1B-4F09-B045-D8690AC2129B}"/>
                  </a:ext>
                </a:extLst>
              </p:cNvPr>
              <p:cNvSpPr txBox="1"/>
              <p:nvPr>
                <p:custDataLst>
                  <p:tags r:id="rId9"/>
                </p:custDataLst>
              </p:nvPr>
            </p:nvSpPr>
            <p:spPr>
              <a:xfrm>
                <a:off x="2438400" y="3643312"/>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491AF803-6E1B-4F09-B045-D8690AC2129B}"/>
                  </a:ext>
                </a:extLst>
              </p:cNvPr>
              <p:cNvSpPr txBox="1">
                <a:spLocks noRot="1" noChangeAspect="1" noMove="1" noResize="1" noEditPoints="1" noAdjustHandles="1" noChangeArrowheads="1" noChangeShapeType="1" noTextEdit="1"/>
              </p:cNvSpPr>
              <p:nvPr>
                <p:custDataLst>
                  <p:tags r:id="rId22"/>
                </p:custDataLst>
              </p:nvPr>
            </p:nvSpPr>
            <p:spPr>
              <a:xfrm>
                <a:off x="2438400" y="3643312"/>
                <a:ext cx="1504950" cy="642938"/>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0F6D85F-04AF-4279-9757-5475DFCADE0F}"/>
                  </a:ext>
                </a:extLst>
              </p:cNvPr>
              <p:cNvSpPr txBox="1"/>
              <p:nvPr>
                <p:custDataLst>
                  <p:tags r:id="rId10"/>
                </p:custDataLst>
              </p:nvPr>
            </p:nvSpPr>
            <p:spPr>
              <a:xfrm>
                <a:off x="2438400" y="4479129"/>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6" name="文本框 25">
                <a:extLst>
                  <a:ext uri="{FF2B5EF4-FFF2-40B4-BE49-F238E27FC236}">
                    <a16:creationId xmlns:a16="http://schemas.microsoft.com/office/drawing/2014/main" id="{40F6D85F-04AF-4279-9757-5475DFCADE0F}"/>
                  </a:ext>
                </a:extLst>
              </p:cNvPr>
              <p:cNvSpPr txBox="1">
                <a:spLocks noRot="1" noChangeAspect="1" noMove="1" noResize="1" noEditPoints="1" noAdjustHandles="1" noChangeArrowheads="1" noChangeShapeType="1" noTextEdit="1"/>
              </p:cNvSpPr>
              <p:nvPr>
                <p:custDataLst>
                  <p:tags r:id="rId24"/>
                </p:custDataLst>
              </p:nvPr>
            </p:nvSpPr>
            <p:spPr>
              <a:xfrm>
                <a:off x="2438400" y="4479129"/>
                <a:ext cx="1504950" cy="642938"/>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8CED9D-784E-4C0B-8509-6FFF8276F02A}"/>
                  </a:ext>
                </a:extLst>
              </p:cNvPr>
              <p:cNvSpPr txBox="1"/>
              <p:nvPr>
                <p:custDataLst>
                  <p:tags r:id="rId11"/>
                </p:custDataLst>
              </p:nvPr>
            </p:nvSpPr>
            <p:spPr>
              <a:xfrm>
                <a:off x="2438400" y="5357812"/>
                <a:ext cx="150495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m:rPr>
                              <m:sty m:val="p"/>
                            </m:r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n</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7" name="文本框 26">
                <a:extLst>
                  <a:ext uri="{FF2B5EF4-FFF2-40B4-BE49-F238E27FC236}">
                    <a16:creationId xmlns:a16="http://schemas.microsoft.com/office/drawing/2014/main" id="{478CED9D-784E-4C0B-8509-6FFF8276F02A}"/>
                  </a:ext>
                </a:extLst>
              </p:cNvPr>
              <p:cNvSpPr txBox="1">
                <a:spLocks noRot="1" noChangeAspect="1" noMove="1" noResize="1" noEditPoints="1" noAdjustHandles="1" noChangeArrowheads="1" noChangeShapeType="1" noTextEdit="1"/>
              </p:cNvSpPr>
              <p:nvPr>
                <p:custDataLst>
                  <p:tags r:id="rId26"/>
                </p:custDataLst>
              </p:nvPr>
            </p:nvSpPr>
            <p:spPr>
              <a:xfrm>
                <a:off x="2438400" y="5357812"/>
                <a:ext cx="1504950" cy="642938"/>
              </a:xfrm>
              <a:prstGeom prst="rect">
                <a:avLst/>
              </a:prstGeom>
              <a:blipFill>
                <a:blip r:embed="rId27"/>
                <a:stretch>
                  <a:fillRect/>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F9675716-2CCF-4C52-8BD4-213BF53802F2}"/>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F35AEA3C-CFD2-417A-845C-A46F2038FB0D}"/>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932B110A-64F7-44A8-B0BD-E04AD97B102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4142E0C9-FC50-453A-BF8F-DABE62C3750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AF909C5D-2AB7-44BC-94B9-35C97291179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B0B302DF-243A-4785-8702-00E61D2BB6C2}"/>
              </a:ext>
            </a:extLst>
          </p:cNvPr>
          <p:cNvPicPr>
            <a:picLocks/>
          </p:cNvPicPr>
          <p:nvPr>
            <p:custDataLst>
              <p:tags r:id="rId13"/>
            </p:custDataLst>
          </p:nvPr>
        </p:nvPicPr>
        <p:blipFill>
          <a:blip r:embed="rId2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4789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64948"/>
            <a:ext cx="10515600" cy="518958"/>
          </a:xfrm>
        </p:spPr>
        <p:txBody>
          <a:bodyPr>
            <a:normAutofit/>
          </a:bodyPr>
          <a:lstStyle/>
          <a:p>
            <a:r>
              <a:rPr lang="zh-CN" altLang="en-US" sz="2800" dirty="0"/>
              <a:t>算法分析示例</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9">
            <a:extLst>
              <a:ext uri="{FF2B5EF4-FFF2-40B4-BE49-F238E27FC236}">
                <a16:creationId xmlns:a16="http://schemas.microsoft.com/office/drawing/2014/main" id="{DF22D5B7-94C3-4F16-A896-A13C831C5164}"/>
              </a:ext>
            </a:extLst>
          </p:cNvPr>
          <p:cNvSpPr/>
          <p:nvPr/>
        </p:nvSpPr>
        <p:spPr>
          <a:xfrm>
            <a:off x="5478199" y="1977808"/>
            <a:ext cx="6507556" cy="36031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算法：</a:t>
            </a:r>
            <a:r>
              <a:rPr lang="en-US" altLang="zh-CN" dirty="0" err="1">
                <a:latin typeface="微软雅黑" panose="020B0503020204020204" pitchFamily="34" charset="-122"/>
                <a:ea typeface="微软雅黑" panose="020B0503020204020204" pitchFamily="34" charset="-122"/>
              </a:rPr>
              <a:t>hanoi</a:t>
            </a:r>
            <a:r>
              <a:rPr lang="en-US" altLang="zh-CN" dirty="0">
                <a:latin typeface="微软雅黑" panose="020B0503020204020204" pitchFamily="34" charset="-122"/>
                <a:ea typeface="微软雅黑" panose="020B0503020204020204" pitchFamily="34" charset="-122"/>
              </a:rPr>
              <a:t>(n, A, B, C</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输入：塔座</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塔上有</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个圆盘（</a:t>
            </a:r>
            <a:r>
              <a:rPr lang="en-US" altLang="zh-CN" dirty="0">
                <a:latin typeface="微软雅黑" panose="020B0503020204020204" pitchFamily="34" charset="-122"/>
                <a:ea typeface="微软雅黑" panose="020B0503020204020204" pitchFamily="34" charset="-122"/>
              </a:rPr>
              <a:t>n&gt;0)</a:t>
            </a: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输出：把圆盘按规则全部移动至</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塔</a:t>
            </a:r>
            <a:endParaRPr lang="zh-CN"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 </a:t>
            </a:r>
            <a:r>
              <a:rPr lang="en-US" altLang="zh-CN" dirty="0">
                <a:latin typeface="微软雅黑" panose="020B0503020204020204" pitchFamily="34" charset="-122"/>
                <a:ea typeface="微软雅黑" panose="020B0503020204020204" pitchFamily="34" charset="-122"/>
              </a:rPr>
              <a:t>n &gt; 0 </a:t>
            </a:r>
            <a:r>
              <a:rPr lang="en-US" altLang="zh-CN" b="1" dirty="0">
                <a:latin typeface="微软雅黑" panose="020B0503020204020204" pitchFamily="34" charset="-122"/>
                <a:ea typeface="微软雅黑" panose="020B0503020204020204" pitchFamily="34" charset="-122"/>
              </a:rPr>
              <a:t>then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圆盘数为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，则不移动 （边界条件）</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hanoi</a:t>
            </a:r>
            <a:r>
              <a:rPr lang="en-US" altLang="zh-CN" dirty="0">
                <a:latin typeface="微软雅黑" panose="020B0503020204020204" pitchFamily="34" charset="-122"/>
                <a:ea typeface="微软雅黑" panose="020B0503020204020204" pitchFamily="34" charset="-122"/>
              </a:rPr>
              <a:t>(n-1, A, C, B)    //A</a:t>
            </a:r>
            <a:r>
              <a:rPr lang="zh-CN" altLang="en-US" dirty="0">
                <a:latin typeface="微软雅黑" panose="020B0503020204020204" pitchFamily="34" charset="-122"/>
                <a:ea typeface="微软雅黑" panose="020B0503020204020204" pitchFamily="34" charset="-122"/>
              </a:rPr>
              <a:t>塔从上至下</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个圆盘移到</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塔</a:t>
            </a:r>
            <a:endParaRPr lang="en-US"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Move(A, C)               //A</a:t>
            </a:r>
            <a:r>
              <a:rPr lang="zh-CN" altLang="en-US" dirty="0">
                <a:latin typeface="微软雅黑" panose="020B0503020204020204" pitchFamily="34" charset="-122"/>
                <a:ea typeface="微软雅黑" panose="020B0503020204020204" pitchFamily="34" charset="-122"/>
              </a:rPr>
              <a:t>塔第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个盘子移到</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塔</a:t>
            </a:r>
            <a:endParaRPr lang="en-US" altLang="zh-CN"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hanoi</a:t>
            </a:r>
            <a:r>
              <a:rPr lang="en-US" altLang="zh-CN" spc="-40" dirty="0">
                <a:latin typeface="微软雅黑" panose="020B0503020204020204" pitchFamily="34" charset="-122"/>
                <a:ea typeface="微软雅黑" panose="020B0503020204020204" pitchFamily="34" charset="-122"/>
              </a:rPr>
              <a:t>(n-1, B, A, C)      //B</a:t>
            </a:r>
            <a:r>
              <a:rPr lang="zh-CN" altLang="en-US" spc="-40" dirty="0">
                <a:latin typeface="微软雅黑" panose="020B0503020204020204" pitchFamily="34" charset="-122"/>
                <a:ea typeface="微软雅黑" panose="020B0503020204020204" pitchFamily="34" charset="-122"/>
              </a:rPr>
              <a:t>塔从上至下</a:t>
            </a:r>
            <a:r>
              <a:rPr lang="en-US" altLang="zh-CN" spc="-40" dirty="0">
                <a:latin typeface="微软雅黑" panose="020B0503020204020204" pitchFamily="34" charset="-122"/>
                <a:ea typeface="微软雅黑" panose="020B0503020204020204" pitchFamily="34" charset="-122"/>
              </a:rPr>
              <a:t>n-1</a:t>
            </a:r>
            <a:r>
              <a:rPr lang="zh-CN" altLang="en-US" spc="-40" dirty="0">
                <a:latin typeface="微软雅黑" panose="020B0503020204020204" pitchFamily="34" charset="-122"/>
                <a:ea typeface="微软雅黑" panose="020B0503020204020204" pitchFamily="34" charset="-122"/>
              </a:rPr>
              <a:t>个圆盘移到</a:t>
            </a:r>
            <a:r>
              <a:rPr lang="en-US" altLang="zh-CN" spc="-40" dirty="0">
                <a:latin typeface="微软雅黑" panose="020B0503020204020204" pitchFamily="34" charset="-122"/>
                <a:ea typeface="微软雅黑" panose="020B0503020204020204" pitchFamily="34" charset="-122"/>
              </a:rPr>
              <a:t>C</a:t>
            </a:r>
            <a:r>
              <a:rPr lang="zh-CN" altLang="en-US" spc="-40" dirty="0">
                <a:latin typeface="微软雅黑" panose="020B0503020204020204" pitchFamily="34" charset="-122"/>
                <a:ea typeface="微软雅黑" panose="020B0503020204020204" pitchFamily="34" charset="-122"/>
              </a:rPr>
              <a:t>塔</a:t>
            </a:r>
            <a:endParaRPr lang="en-US" altLang="zh-CN" b="1"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20" name="任意多边形: 形状 19">
            <a:extLst>
              <a:ext uri="{FF2B5EF4-FFF2-40B4-BE49-F238E27FC236}">
                <a16:creationId xmlns:a16="http://schemas.microsoft.com/office/drawing/2014/main" id="{93A6E27F-D73B-477C-8253-2E6C617B8730}"/>
              </a:ext>
            </a:extLst>
          </p:cNvPr>
          <p:cNvSpPr/>
          <p:nvPr/>
        </p:nvSpPr>
        <p:spPr>
          <a:xfrm>
            <a:off x="7539271" y="1242031"/>
            <a:ext cx="2385412"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en-US" altLang="zh-CN" sz="2400" dirty="0">
                <a:latin typeface="微软雅黑" panose="020B0503020204020204" pitchFamily="34" charset="-122"/>
                <a:ea typeface="微软雅黑" panose="020B0503020204020204" pitchFamily="34" charset="-122"/>
              </a:rPr>
              <a:t>Hanoi</a:t>
            </a:r>
            <a:r>
              <a:rPr lang="zh-CN" altLang="en-US" sz="2400" dirty="0">
                <a:latin typeface="微软雅黑" panose="020B0503020204020204" pitchFamily="34" charset="-122"/>
                <a:ea typeface="微软雅黑" panose="020B0503020204020204" pitchFamily="34" charset="-122"/>
              </a:rPr>
              <a:t>塔问题</a:t>
            </a:r>
          </a:p>
        </p:txBody>
      </p:sp>
      <p:sp>
        <p:nvSpPr>
          <p:cNvPr id="21" name="Rectangle 3">
            <a:extLst>
              <a:ext uri="{FF2B5EF4-FFF2-40B4-BE49-F238E27FC236}">
                <a16:creationId xmlns:a16="http://schemas.microsoft.com/office/drawing/2014/main" id="{DCC33634-DA56-4A2E-84A8-5C4388B0391D}"/>
              </a:ext>
            </a:extLst>
          </p:cNvPr>
          <p:cNvSpPr txBox="1">
            <a:spLocks noRot="1" noChangeArrowheads="1"/>
          </p:cNvSpPr>
          <p:nvPr/>
        </p:nvSpPr>
        <p:spPr>
          <a:xfrm>
            <a:off x="101470" y="1371906"/>
            <a:ext cx="4984880" cy="39333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buFont typeface="Wingdings" panose="05000000000000000000" pitchFamily="2" charset="2"/>
              <a:buNone/>
            </a:pPr>
            <a:r>
              <a:rPr lang="zh-CN" altLang="en-US" sz="2000" dirty="0">
                <a:solidFill>
                  <a:srgbClr val="000000"/>
                </a:solidFill>
                <a:latin typeface="楷体_GB2312" pitchFamily="49" charset="-122"/>
                <a:ea typeface="楷体_GB2312" pitchFamily="49" charset="-122"/>
              </a:rPr>
              <a:t>设</a:t>
            </a:r>
            <a:r>
              <a:rPr lang="en-US" altLang="zh-CN" sz="2000" dirty="0">
                <a:solidFill>
                  <a:srgbClr val="000000"/>
                </a:solidFill>
                <a:latin typeface="楷体_GB2312" pitchFamily="49" charset="-122"/>
                <a:ea typeface="楷体_GB2312" pitchFamily="49" charset="-122"/>
              </a:rPr>
              <a:t>A,B,C</a:t>
            </a:r>
            <a:r>
              <a:rPr lang="zh-CN" altLang="en-US" sz="2000" dirty="0">
                <a:solidFill>
                  <a:srgbClr val="000000"/>
                </a:solidFill>
                <a:latin typeface="楷体_GB2312" pitchFamily="49" charset="-122"/>
                <a:ea typeface="楷体_GB2312" pitchFamily="49" charset="-122"/>
              </a:rPr>
              <a:t>是</a:t>
            </a:r>
            <a:r>
              <a:rPr lang="en-US" altLang="zh-CN" sz="2000" dirty="0">
                <a:solidFill>
                  <a:srgbClr val="000000"/>
                </a:solidFill>
                <a:latin typeface="楷体_GB2312" pitchFamily="49" charset="-122"/>
                <a:ea typeface="楷体_GB2312" pitchFamily="49" charset="-122"/>
              </a:rPr>
              <a:t>3</a:t>
            </a:r>
            <a:r>
              <a:rPr lang="zh-CN" altLang="en-US" sz="2000" dirty="0">
                <a:solidFill>
                  <a:srgbClr val="000000"/>
                </a:solidFill>
                <a:latin typeface="楷体_GB2312" pitchFamily="49" charset="-122"/>
                <a:ea typeface="楷体_GB2312" pitchFamily="49" charset="-122"/>
              </a:rPr>
              <a:t>个塔座。开始时，在塔座</a:t>
            </a:r>
            <a:r>
              <a:rPr lang="en-US" altLang="zh-CN" sz="2000" dirty="0">
                <a:solidFill>
                  <a:srgbClr val="000000"/>
                </a:solidFill>
                <a:latin typeface="楷体_GB2312" pitchFamily="49" charset="-122"/>
                <a:ea typeface="楷体_GB2312" pitchFamily="49" charset="-122"/>
              </a:rPr>
              <a:t>A</a:t>
            </a:r>
            <a:r>
              <a:rPr lang="zh-CN" altLang="en-US" sz="2000" dirty="0">
                <a:solidFill>
                  <a:srgbClr val="000000"/>
                </a:solidFill>
                <a:latin typeface="楷体_GB2312" pitchFamily="49" charset="-122"/>
                <a:ea typeface="楷体_GB2312" pitchFamily="49" charset="-122"/>
              </a:rPr>
              <a:t>上有一叠共</a:t>
            </a:r>
            <a:r>
              <a:rPr lang="en-US" altLang="zh-CN" sz="2000" dirty="0">
                <a:solidFill>
                  <a:srgbClr val="000000"/>
                </a:solidFill>
                <a:latin typeface="楷体_GB2312" pitchFamily="49" charset="-122"/>
                <a:ea typeface="楷体_GB2312" pitchFamily="49" charset="-122"/>
              </a:rPr>
              <a:t>n</a:t>
            </a:r>
            <a:r>
              <a:rPr lang="zh-CN" altLang="en-US" sz="2000" dirty="0">
                <a:solidFill>
                  <a:srgbClr val="000000"/>
                </a:solidFill>
                <a:latin typeface="楷体_GB2312" pitchFamily="49" charset="-122"/>
                <a:ea typeface="楷体_GB2312" pitchFamily="49" charset="-122"/>
              </a:rPr>
              <a:t>个圆盘，这些圆盘自下而上，由大到小地叠在一起。现要求将塔座</a:t>
            </a:r>
            <a:r>
              <a:rPr lang="en-US" altLang="zh-CN" sz="2000" dirty="0">
                <a:solidFill>
                  <a:srgbClr val="000000"/>
                </a:solidFill>
                <a:latin typeface="楷体_GB2312" pitchFamily="49" charset="-122"/>
                <a:ea typeface="楷体_GB2312" pitchFamily="49" charset="-122"/>
              </a:rPr>
              <a:t>A</a:t>
            </a:r>
            <a:r>
              <a:rPr lang="zh-CN" altLang="en-US" sz="2000" dirty="0">
                <a:solidFill>
                  <a:srgbClr val="000000"/>
                </a:solidFill>
                <a:latin typeface="楷体_GB2312" pitchFamily="49" charset="-122"/>
                <a:ea typeface="楷体_GB2312" pitchFamily="49" charset="-122"/>
              </a:rPr>
              <a:t>上的这一叠圆盘移到塔座</a:t>
            </a:r>
            <a:r>
              <a:rPr lang="en-US" altLang="zh-CN" sz="2000" dirty="0">
                <a:solidFill>
                  <a:srgbClr val="000000"/>
                </a:solidFill>
                <a:latin typeface="楷体_GB2312" pitchFamily="49" charset="-122"/>
                <a:ea typeface="楷体_GB2312" pitchFamily="49" charset="-122"/>
              </a:rPr>
              <a:t>C</a:t>
            </a:r>
            <a:r>
              <a:rPr lang="zh-CN" altLang="en-US" sz="2000" dirty="0">
                <a:solidFill>
                  <a:srgbClr val="000000"/>
                </a:solidFill>
                <a:latin typeface="楷体_GB2312" pitchFamily="49" charset="-122"/>
                <a:ea typeface="楷体_GB2312" pitchFamily="49" charset="-122"/>
              </a:rPr>
              <a:t>上，并仍按同样顺序叠置。在移动圆盘时应遵守以下移动规则：</a:t>
            </a:r>
          </a:p>
          <a:p>
            <a:pPr>
              <a:lnSpc>
                <a:spcPct val="100000"/>
              </a:lnSpc>
              <a:buFont typeface="Wingdings" panose="05000000000000000000" pitchFamily="2" charset="2"/>
              <a:buNone/>
            </a:pPr>
            <a:r>
              <a:rPr lang="zh-CN" altLang="en-US" sz="2000" dirty="0">
                <a:solidFill>
                  <a:srgbClr val="000000"/>
                </a:solidFill>
                <a:latin typeface="楷体_GB2312" pitchFamily="49" charset="-122"/>
                <a:ea typeface="楷体_GB2312" pitchFamily="49" charset="-122"/>
              </a:rPr>
              <a:t>规则</a:t>
            </a:r>
            <a:r>
              <a:rPr lang="en-US" altLang="zh-CN" sz="2000" dirty="0">
                <a:solidFill>
                  <a:srgbClr val="000000"/>
                </a:solidFill>
                <a:latin typeface="楷体_GB2312" pitchFamily="49" charset="-122"/>
                <a:ea typeface="楷体_GB2312" pitchFamily="49" charset="-122"/>
              </a:rPr>
              <a:t>1</a:t>
            </a:r>
            <a:r>
              <a:rPr lang="zh-CN" altLang="en-US" sz="2000" dirty="0">
                <a:solidFill>
                  <a:srgbClr val="000000"/>
                </a:solidFill>
                <a:latin typeface="楷体_GB2312" pitchFamily="49" charset="-122"/>
                <a:ea typeface="楷体_GB2312" pitchFamily="49" charset="-122"/>
              </a:rPr>
              <a:t>：每次只能移动</a:t>
            </a:r>
            <a:r>
              <a:rPr lang="en-US" altLang="zh-CN" sz="2000" dirty="0">
                <a:solidFill>
                  <a:srgbClr val="000000"/>
                </a:solidFill>
                <a:latin typeface="楷体_GB2312" pitchFamily="49" charset="-122"/>
                <a:ea typeface="楷体_GB2312" pitchFamily="49" charset="-122"/>
              </a:rPr>
              <a:t>1</a:t>
            </a:r>
            <a:r>
              <a:rPr lang="zh-CN" altLang="en-US" sz="2000" dirty="0">
                <a:solidFill>
                  <a:srgbClr val="000000"/>
                </a:solidFill>
                <a:latin typeface="楷体_GB2312" pitchFamily="49" charset="-122"/>
                <a:ea typeface="楷体_GB2312" pitchFamily="49" charset="-122"/>
              </a:rPr>
              <a:t>个圆盘；</a:t>
            </a:r>
          </a:p>
          <a:p>
            <a:pPr>
              <a:lnSpc>
                <a:spcPct val="100000"/>
              </a:lnSpc>
              <a:buFont typeface="Wingdings" panose="05000000000000000000" pitchFamily="2" charset="2"/>
              <a:buNone/>
            </a:pPr>
            <a:r>
              <a:rPr lang="zh-CN" altLang="en-US" sz="2000" dirty="0">
                <a:solidFill>
                  <a:srgbClr val="000000"/>
                </a:solidFill>
                <a:latin typeface="楷体_GB2312" pitchFamily="49" charset="-122"/>
                <a:ea typeface="楷体_GB2312" pitchFamily="49" charset="-122"/>
              </a:rPr>
              <a:t>规则</a:t>
            </a:r>
            <a:r>
              <a:rPr lang="en-US" altLang="zh-CN" sz="2000" dirty="0">
                <a:solidFill>
                  <a:srgbClr val="000000"/>
                </a:solidFill>
                <a:latin typeface="楷体_GB2312" pitchFamily="49" charset="-122"/>
                <a:ea typeface="楷体_GB2312" pitchFamily="49" charset="-122"/>
              </a:rPr>
              <a:t>2</a:t>
            </a:r>
            <a:r>
              <a:rPr lang="zh-CN" altLang="en-US" sz="2000" dirty="0">
                <a:solidFill>
                  <a:srgbClr val="000000"/>
                </a:solidFill>
                <a:latin typeface="楷体_GB2312" pitchFamily="49" charset="-122"/>
                <a:ea typeface="楷体_GB2312" pitchFamily="49" charset="-122"/>
              </a:rPr>
              <a:t>：任何时刻都不允许将较大的圆盘压在较小的圆盘之上；</a:t>
            </a:r>
          </a:p>
          <a:p>
            <a:pPr>
              <a:lnSpc>
                <a:spcPct val="100000"/>
              </a:lnSpc>
              <a:buFont typeface="Wingdings" panose="05000000000000000000" pitchFamily="2" charset="2"/>
              <a:buNone/>
            </a:pPr>
            <a:r>
              <a:rPr lang="zh-CN" altLang="en-US" sz="2000" dirty="0">
                <a:solidFill>
                  <a:srgbClr val="000000"/>
                </a:solidFill>
                <a:latin typeface="楷体_GB2312" pitchFamily="49" charset="-122"/>
                <a:ea typeface="楷体_GB2312" pitchFamily="49" charset="-122"/>
              </a:rPr>
              <a:t>规则</a:t>
            </a:r>
            <a:r>
              <a:rPr lang="en-US" altLang="zh-CN" sz="2000" dirty="0">
                <a:solidFill>
                  <a:srgbClr val="000000"/>
                </a:solidFill>
                <a:latin typeface="楷体_GB2312" pitchFamily="49" charset="-122"/>
                <a:ea typeface="楷体_GB2312" pitchFamily="49" charset="-122"/>
              </a:rPr>
              <a:t>3</a:t>
            </a:r>
            <a:r>
              <a:rPr lang="zh-CN" altLang="en-US" sz="2000" dirty="0">
                <a:solidFill>
                  <a:srgbClr val="000000"/>
                </a:solidFill>
                <a:latin typeface="楷体_GB2312" pitchFamily="49" charset="-122"/>
                <a:ea typeface="楷体_GB2312" pitchFamily="49" charset="-122"/>
              </a:rPr>
              <a:t>：在满足移动规则</a:t>
            </a:r>
            <a:r>
              <a:rPr lang="en-US" altLang="zh-CN" sz="2000" dirty="0">
                <a:solidFill>
                  <a:srgbClr val="000000"/>
                </a:solidFill>
                <a:latin typeface="楷体_GB2312" pitchFamily="49" charset="-122"/>
                <a:ea typeface="楷体_GB2312" pitchFamily="49" charset="-122"/>
              </a:rPr>
              <a:t>1</a:t>
            </a:r>
            <a:r>
              <a:rPr lang="zh-CN" altLang="en-US" sz="2000" dirty="0">
                <a:solidFill>
                  <a:srgbClr val="000000"/>
                </a:solidFill>
                <a:latin typeface="楷体_GB2312" pitchFamily="49" charset="-122"/>
                <a:ea typeface="楷体_GB2312" pitchFamily="49" charset="-122"/>
              </a:rPr>
              <a:t>和</a:t>
            </a:r>
            <a:r>
              <a:rPr lang="en-US" altLang="zh-CN" sz="2000" dirty="0">
                <a:solidFill>
                  <a:srgbClr val="000000"/>
                </a:solidFill>
                <a:latin typeface="楷体_GB2312" pitchFamily="49" charset="-122"/>
                <a:ea typeface="楷体_GB2312" pitchFamily="49" charset="-122"/>
              </a:rPr>
              <a:t>2</a:t>
            </a:r>
            <a:r>
              <a:rPr lang="zh-CN" altLang="en-US" sz="2000" dirty="0">
                <a:solidFill>
                  <a:srgbClr val="000000"/>
                </a:solidFill>
                <a:latin typeface="楷体_GB2312" pitchFamily="49" charset="-122"/>
                <a:ea typeface="楷体_GB2312" pitchFamily="49" charset="-122"/>
              </a:rPr>
              <a:t>的前提下，可将圆盘移至</a:t>
            </a:r>
            <a:r>
              <a:rPr lang="en-US" altLang="zh-CN" sz="2000" dirty="0">
                <a:solidFill>
                  <a:srgbClr val="000000"/>
                </a:solidFill>
                <a:latin typeface="楷体_GB2312" pitchFamily="49" charset="-122"/>
                <a:ea typeface="楷体_GB2312" pitchFamily="49" charset="-122"/>
              </a:rPr>
              <a:t>A, B, C</a:t>
            </a:r>
            <a:r>
              <a:rPr lang="zh-CN" altLang="en-US" sz="2000" dirty="0">
                <a:solidFill>
                  <a:srgbClr val="000000"/>
                </a:solidFill>
                <a:latin typeface="楷体_GB2312" pitchFamily="49" charset="-122"/>
                <a:ea typeface="楷体_GB2312" pitchFamily="49" charset="-122"/>
              </a:rPr>
              <a:t>中任一塔座上。</a:t>
            </a:r>
          </a:p>
          <a:p>
            <a:pPr>
              <a:lnSpc>
                <a:spcPct val="100000"/>
              </a:lnSpc>
            </a:pPr>
            <a:endParaRPr lang="en-US" altLang="zh-CN" sz="1100" dirty="0"/>
          </a:p>
        </p:txBody>
      </p:sp>
      <p:pic>
        <p:nvPicPr>
          <p:cNvPr id="22" name="Picture 4" descr="t21">
            <a:extLst>
              <a:ext uri="{FF2B5EF4-FFF2-40B4-BE49-F238E27FC236}">
                <a16:creationId xmlns:a16="http://schemas.microsoft.com/office/drawing/2014/main" id="{74B1C8EB-B1B3-45DA-A952-9F862B2A1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444" y="5058005"/>
            <a:ext cx="2666999" cy="158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E1E36D8A-C7BF-41F4-9C7C-4B5715FAC9CA}"/>
              </a:ext>
            </a:extLst>
          </p:cNvPr>
          <p:cNvSpPr txBox="1"/>
          <p:nvPr/>
        </p:nvSpPr>
        <p:spPr>
          <a:xfrm>
            <a:off x="8254013" y="583138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递归算法</a:t>
            </a:r>
          </a:p>
        </p:txBody>
      </p:sp>
    </p:spTree>
    <p:extLst>
      <p:ext uri="{BB962C8B-B14F-4D97-AF65-F5344CB8AC3E}">
        <p14:creationId xmlns:p14="http://schemas.microsoft.com/office/powerpoint/2010/main" val="152013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64948"/>
            <a:ext cx="10515600" cy="518958"/>
          </a:xfrm>
        </p:spPr>
        <p:txBody>
          <a:bodyPr>
            <a:normAutofit/>
          </a:bodyPr>
          <a:lstStyle/>
          <a:p>
            <a:r>
              <a:rPr lang="zh-CN" altLang="en-US" sz="2800" dirty="0"/>
              <a:t>算法分析示例</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9">
            <a:extLst>
              <a:ext uri="{FF2B5EF4-FFF2-40B4-BE49-F238E27FC236}">
                <a16:creationId xmlns:a16="http://schemas.microsoft.com/office/drawing/2014/main" id="{DF22D5B7-94C3-4F16-A896-A13C831C5164}"/>
              </a:ext>
            </a:extLst>
          </p:cNvPr>
          <p:cNvSpPr/>
          <p:nvPr/>
        </p:nvSpPr>
        <p:spPr>
          <a:xfrm>
            <a:off x="506149" y="2023938"/>
            <a:ext cx="6507556" cy="36031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算法：</a:t>
            </a:r>
            <a:r>
              <a:rPr lang="en-US" altLang="zh-CN" dirty="0" err="1">
                <a:latin typeface="微软雅黑" panose="020B0503020204020204" pitchFamily="34" charset="-122"/>
                <a:ea typeface="微软雅黑" panose="020B0503020204020204" pitchFamily="34" charset="-122"/>
              </a:rPr>
              <a:t>hanoi</a:t>
            </a:r>
            <a:r>
              <a:rPr lang="en-US" altLang="zh-CN" dirty="0">
                <a:latin typeface="微软雅黑" panose="020B0503020204020204" pitchFamily="34" charset="-122"/>
                <a:ea typeface="微软雅黑" panose="020B0503020204020204" pitchFamily="34" charset="-122"/>
              </a:rPr>
              <a:t>(n, A, B, C</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输入：塔座</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塔上有</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个圆盘（</a:t>
            </a:r>
            <a:r>
              <a:rPr lang="en-US" altLang="zh-CN" dirty="0">
                <a:latin typeface="微软雅黑" panose="020B0503020204020204" pitchFamily="34" charset="-122"/>
                <a:ea typeface="微软雅黑" panose="020B0503020204020204" pitchFamily="34" charset="-122"/>
              </a:rPr>
              <a:t>n&gt;0)</a:t>
            </a: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输出：把圆盘按规则移动至</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塔</a:t>
            </a:r>
            <a:endParaRPr lang="zh-CN"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 </a:t>
            </a:r>
            <a:r>
              <a:rPr lang="en-US" altLang="zh-CN" dirty="0">
                <a:latin typeface="微软雅黑" panose="020B0503020204020204" pitchFamily="34" charset="-122"/>
                <a:ea typeface="微软雅黑" panose="020B0503020204020204" pitchFamily="34" charset="-122"/>
              </a:rPr>
              <a:t>n &gt; 0 </a:t>
            </a:r>
            <a:r>
              <a:rPr lang="en-US" altLang="zh-CN" b="1" dirty="0">
                <a:latin typeface="微软雅黑" panose="020B0503020204020204" pitchFamily="34" charset="-122"/>
                <a:ea typeface="微软雅黑" panose="020B0503020204020204" pitchFamily="34" charset="-122"/>
              </a:rPr>
              <a:t>then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圆盘数为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，则不移动 （边界条件）</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hanoi</a:t>
            </a:r>
            <a:r>
              <a:rPr lang="en-US" altLang="zh-CN" dirty="0">
                <a:latin typeface="微软雅黑" panose="020B0503020204020204" pitchFamily="34" charset="-122"/>
                <a:ea typeface="微软雅黑" panose="020B0503020204020204" pitchFamily="34" charset="-122"/>
              </a:rPr>
              <a:t>(n-1, A, C, B)    //A</a:t>
            </a:r>
            <a:r>
              <a:rPr lang="zh-CN" altLang="en-US" dirty="0">
                <a:latin typeface="微软雅黑" panose="020B0503020204020204" pitchFamily="34" charset="-122"/>
                <a:ea typeface="微软雅黑" panose="020B0503020204020204" pitchFamily="34" charset="-122"/>
              </a:rPr>
              <a:t>塔从上至下</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个圆盘移到</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塔</a:t>
            </a:r>
            <a:endParaRPr lang="en-US"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Move(A, C)               //A</a:t>
            </a:r>
            <a:r>
              <a:rPr lang="zh-CN" altLang="en-US" dirty="0">
                <a:latin typeface="微软雅黑" panose="020B0503020204020204" pitchFamily="34" charset="-122"/>
                <a:ea typeface="微软雅黑" panose="020B0503020204020204" pitchFamily="34" charset="-122"/>
              </a:rPr>
              <a:t>塔第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个盘子移到</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塔</a:t>
            </a:r>
            <a:endParaRPr lang="en-US" altLang="zh-CN"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hanoi</a:t>
            </a:r>
            <a:r>
              <a:rPr lang="en-US" altLang="zh-CN" spc="-40" dirty="0">
                <a:latin typeface="微软雅黑" panose="020B0503020204020204" pitchFamily="34" charset="-122"/>
                <a:ea typeface="微软雅黑" panose="020B0503020204020204" pitchFamily="34" charset="-122"/>
              </a:rPr>
              <a:t>(n-1, B, A, C)      //B</a:t>
            </a:r>
            <a:r>
              <a:rPr lang="zh-CN" altLang="en-US" spc="-40" dirty="0">
                <a:latin typeface="微软雅黑" panose="020B0503020204020204" pitchFamily="34" charset="-122"/>
                <a:ea typeface="微软雅黑" panose="020B0503020204020204" pitchFamily="34" charset="-122"/>
              </a:rPr>
              <a:t>塔从上至下</a:t>
            </a:r>
            <a:r>
              <a:rPr lang="en-US" altLang="zh-CN" spc="-40" dirty="0">
                <a:latin typeface="微软雅黑" panose="020B0503020204020204" pitchFamily="34" charset="-122"/>
                <a:ea typeface="微软雅黑" panose="020B0503020204020204" pitchFamily="34" charset="-122"/>
              </a:rPr>
              <a:t>n-1</a:t>
            </a:r>
            <a:r>
              <a:rPr lang="zh-CN" altLang="en-US" spc="-40" dirty="0">
                <a:latin typeface="微软雅黑" panose="020B0503020204020204" pitchFamily="34" charset="-122"/>
                <a:ea typeface="微软雅黑" panose="020B0503020204020204" pitchFamily="34" charset="-122"/>
              </a:rPr>
              <a:t>个圆盘移到</a:t>
            </a:r>
            <a:r>
              <a:rPr lang="en-US" altLang="zh-CN" spc="-40" dirty="0">
                <a:latin typeface="微软雅黑" panose="020B0503020204020204" pitchFamily="34" charset="-122"/>
                <a:ea typeface="微软雅黑" panose="020B0503020204020204" pitchFamily="34" charset="-122"/>
              </a:rPr>
              <a:t>C</a:t>
            </a:r>
            <a:r>
              <a:rPr lang="zh-CN" altLang="en-US" spc="-40" dirty="0">
                <a:latin typeface="微软雅黑" panose="020B0503020204020204" pitchFamily="34" charset="-122"/>
                <a:ea typeface="微软雅黑" panose="020B0503020204020204" pitchFamily="34" charset="-122"/>
              </a:rPr>
              <a:t>塔</a:t>
            </a:r>
            <a:endParaRPr lang="en-US" altLang="zh-CN" b="1"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20" name="任意多边形: 形状 19">
            <a:extLst>
              <a:ext uri="{FF2B5EF4-FFF2-40B4-BE49-F238E27FC236}">
                <a16:creationId xmlns:a16="http://schemas.microsoft.com/office/drawing/2014/main" id="{93A6E27F-D73B-477C-8253-2E6C617B8730}"/>
              </a:ext>
            </a:extLst>
          </p:cNvPr>
          <p:cNvSpPr/>
          <p:nvPr/>
        </p:nvSpPr>
        <p:spPr>
          <a:xfrm>
            <a:off x="2567221" y="1288161"/>
            <a:ext cx="2385412"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ts val="2800"/>
              </a:lnSpc>
            </a:pPr>
            <a:r>
              <a:rPr lang="en-US" altLang="zh-CN" sz="2400" dirty="0">
                <a:latin typeface="微软雅黑" panose="020B0503020204020204" pitchFamily="34" charset="-122"/>
                <a:ea typeface="微软雅黑" panose="020B0503020204020204" pitchFamily="34" charset="-122"/>
              </a:rPr>
              <a:t>Hanoi</a:t>
            </a:r>
            <a:r>
              <a:rPr lang="zh-CN" altLang="en-US" sz="2400" dirty="0">
                <a:latin typeface="微软雅黑" panose="020B0503020204020204" pitchFamily="34" charset="-122"/>
                <a:ea typeface="微软雅黑" panose="020B0503020204020204" pitchFamily="34" charset="-122"/>
              </a:rPr>
              <a:t>塔问题</a:t>
            </a:r>
          </a:p>
        </p:txBody>
      </p:sp>
      <p:pic>
        <p:nvPicPr>
          <p:cNvPr id="11" name="Picture 2" descr="写给大一小白的 汉诺塔问题 C++详解（动画演示）_枯木何日可逢春的博客-CSDN博客_汉诺塔问题动画演示">
            <a:extLst>
              <a:ext uri="{FF2B5EF4-FFF2-40B4-BE49-F238E27FC236}">
                <a16:creationId xmlns:a16="http://schemas.microsoft.com/office/drawing/2014/main" id="{5819D7D2-5A79-4EB6-A1A3-12998986E90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44275" y="1617606"/>
            <a:ext cx="4009525" cy="40095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0AE1EDE-EA2C-4AD8-A628-C55EFBD3980F}"/>
              </a:ext>
            </a:extLst>
          </p:cNvPr>
          <p:cNvSpPr txBox="1"/>
          <p:nvPr/>
        </p:nvSpPr>
        <p:spPr>
          <a:xfrm>
            <a:off x="7848600" y="4271962"/>
            <a:ext cx="393056" cy="523220"/>
          </a:xfrm>
          <a:prstGeom prst="rect">
            <a:avLst/>
          </a:prstGeom>
          <a:noFill/>
        </p:spPr>
        <p:txBody>
          <a:bodyPr wrap="none" rtlCol="0">
            <a:spAutoFit/>
          </a:bodyPr>
          <a:lstStyle/>
          <a:p>
            <a:r>
              <a:rPr lang="en-US" altLang="zh-CN" sz="2800" dirty="0">
                <a:solidFill>
                  <a:schemeClr val="bg1"/>
                </a:solidFill>
              </a:rPr>
              <a:t>A</a:t>
            </a:r>
            <a:endParaRPr lang="zh-CN" altLang="en-US" sz="2800" dirty="0">
              <a:solidFill>
                <a:schemeClr val="bg1"/>
              </a:solidFill>
            </a:endParaRPr>
          </a:p>
        </p:txBody>
      </p:sp>
      <p:sp>
        <p:nvSpPr>
          <p:cNvPr id="12" name="文本框 11">
            <a:extLst>
              <a:ext uri="{FF2B5EF4-FFF2-40B4-BE49-F238E27FC236}">
                <a16:creationId xmlns:a16="http://schemas.microsoft.com/office/drawing/2014/main" id="{B88599B2-5376-4CF1-9344-5F908CA4F15D}"/>
              </a:ext>
            </a:extLst>
          </p:cNvPr>
          <p:cNvSpPr txBox="1"/>
          <p:nvPr/>
        </p:nvSpPr>
        <p:spPr>
          <a:xfrm>
            <a:off x="9182100" y="4271962"/>
            <a:ext cx="380232" cy="523220"/>
          </a:xfrm>
          <a:prstGeom prst="rect">
            <a:avLst/>
          </a:prstGeom>
          <a:noFill/>
        </p:spPr>
        <p:txBody>
          <a:bodyPr wrap="none" rtlCol="0">
            <a:spAutoFit/>
          </a:bodyPr>
          <a:lstStyle/>
          <a:p>
            <a:r>
              <a:rPr lang="en-US" altLang="zh-CN" sz="2800" dirty="0">
                <a:solidFill>
                  <a:schemeClr val="bg1"/>
                </a:solidFill>
              </a:rPr>
              <a:t>B</a:t>
            </a:r>
            <a:endParaRPr lang="zh-CN" altLang="en-US" sz="2800" dirty="0">
              <a:solidFill>
                <a:schemeClr val="bg1"/>
              </a:solidFill>
            </a:endParaRPr>
          </a:p>
        </p:txBody>
      </p:sp>
      <p:sp>
        <p:nvSpPr>
          <p:cNvPr id="13" name="文本框 12">
            <a:extLst>
              <a:ext uri="{FF2B5EF4-FFF2-40B4-BE49-F238E27FC236}">
                <a16:creationId xmlns:a16="http://schemas.microsoft.com/office/drawing/2014/main" id="{0BABB41F-F24D-491A-ADED-0C8C04CCCE4F}"/>
              </a:ext>
            </a:extLst>
          </p:cNvPr>
          <p:cNvSpPr txBox="1"/>
          <p:nvPr/>
        </p:nvSpPr>
        <p:spPr>
          <a:xfrm>
            <a:off x="10515600" y="4271962"/>
            <a:ext cx="375424" cy="523220"/>
          </a:xfrm>
          <a:prstGeom prst="rect">
            <a:avLst/>
          </a:prstGeom>
          <a:noFill/>
        </p:spPr>
        <p:txBody>
          <a:bodyPr wrap="none" rtlCol="0">
            <a:spAutoFit/>
          </a:bodyPr>
          <a:lstStyle/>
          <a:p>
            <a:r>
              <a:rPr lang="en-US" altLang="zh-CN" sz="2800" dirty="0">
                <a:solidFill>
                  <a:schemeClr val="bg1"/>
                </a:solidFill>
              </a:rPr>
              <a:t>C</a:t>
            </a:r>
            <a:endParaRPr lang="zh-CN" altLang="en-US" sz="2800" dirty="0">
              <a:solidFill>
                <a:schemeClr val="bg1"/>
              </a:solidFill>
            </a:endParaRPr>
          </a:p>
        </p:txBody>
      </p:sp>
      <p:sp>
        <p:nvSpPr>
          <p:cNvPr id="7" name="文本框 6">
            <a:extLst>
              <a:ext uri="{FF2B5EF4-FFF2-40B4-BE49-F238E27FC236}">
                <a16:creationId xmlns:a16="http://schemas.microsoft.com/office/drawing/2014/main" id="{8AC9A9D0-378E-4809-9B09-37AF35156D62}"/>
              </a:ext>
            </a:extLst>
          </p:cNvPr>
          <p:cNvSpPr txBox="1"/>
          <p:nvPr/>
        </p:nvSpPr>
        <p:spPr>
          <a:xfrm>
            <a:off x="8759696" y="5699166"/>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移动过程</a:t>
            </a:r>
          </a:p>
        </p:txBody>
      </p:sp>
    </p:spTree>
    <p:extLst>
      <p:ext uri="{BB962C8B-B14F-4D97-AF65-F5344CB8AC3E}">
        <p14:creationId xmlns:p14="http://schemas.microsoft.com/office/powerpoint/2010/main" val="39978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64948"/>
            <a:ext cx="10515600" cy="518958"/>
          </a:xfrm>
        </p:spPr>
        <p:txBody>
          <a:bodyPr>
            <a:normAutofit/>
          </a:bodyPr>
          <a:lstStyle/>
          <a:p>
            <a:r>
              <a:rPr lang="zh-CN" altLang="en-US" sz="2800" dirty="0"/>
              <a:t>算法分析示例</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任意多边形: 形状 9">
            <a:extLst>
              <a:ext uri="{FF2B5EF4-FFF2-40B4-BE49-F238E27FC236}">
                <a16:creationId xmlns:a16="http://schemas.microsoft.com/office/drawing/2014/main" id="{DF22D5B7-94C3-4F16-A896-A13C831C5164}"/>
              </a:ext>
            </a:extLst>
          </p:cNvPr>
          <p:cNvSpPr/>
          <p:nvPr/>
        </p:nvSpPr>
        <p:spPr>
          <a:xfrm>
            <a:off x="290796" y="1377650"/>
            <a:ext cx="7237816" cy="36031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算法：</a:t>
            </a:r>
            <a:r>
              <a:rPr lang="en-US" altLang="zh-CN" dirty="0" err="1">
                <a:latin typeface="微软雅黑" panose="020B0503020204020204" pitchFamily="34" charset="-122"/>
                <a:ea typeface="微软雅黑" panose="020B0503020204020204" pitchFamily="34" charset="-122"/>
              </a:rPr>
              <a:t>hanoi</a:t>
            </a:r>
            <a:r>
              <a:rPr lang="en-US" altLang="zh-CN" dirty="0">
                <a:latin typeface="微软雅黑" panose="020B0503020204020204" pitchFamily="34" charset="-122"/>
                <a:ea typeface="微软雅黑" panose="020B0503020204020204" pitchFamily="34" charset="-122"/>
              </a:rPr>
              <a:t>(n, A, B, C</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输入：塔座</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塔上有</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个圆盘（</a:t>
            </a:r>
            <a:r>
              <a:rPr lang="en-US" altLang="zh-CN" dirty="0">
                <a:latin typeface="微软雅黑" panose="020B0503020204020204" pitchFamily="34" charset="-122"/>
                <a:ea typeface="微软雅黑" panose="020B0503020204020204" pitchFamily="34" charset="-122"/>
              </a:rPr>
              <a:t>n&gt;0)</a:t>
            </a: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输出：把圆盘按规则移动至</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塔</a:t>
            </a:r>
            <a:endParaRPr lang="zh-CN"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 </a:t>
            </a:r>
            <a:r>
              <a:rPr lang="en-US" altLang="zh-CN" dirty="0">
                <a:latin typeface="微软雅黑" panose="020B0503020204020204" pitchFamily="34" charset="-122"/>
                <a:ea typeface="微软雅黑" panose="020B0503020204020204" pitchFamily="34" charset="-122"/>
              </a:rPr>
              <a:t>n &gt; 0 </a:t>
            </a:r>
            <a:r>
              <a:rPr lang="en-US" altLang="zh-CN" b="1" dirty="0">
                <a:latin typeface="微软雅黑" panose="020B0503020204020204" pitchFamily="34" charset="-122"/>
                <a:ea typeface="微软雅黑" panose="020B0503020204020204" pitchFamily="34" charset="-122"/>
              </a:rPr>
              <a:t>then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圆盘数为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，则不移动 （边界条件）</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hanoi</a:t>
            </a:r>
            <a:r>
              <a:rPr lang="en-US" altLang="zh-CN" dirty="0">
                <a:latin typeface="微软雅黑" panose="020B0503020204020204" pitchFamily="34" charset="-122"/>
                <a:ea typeface="微软雅黑" panose="020B0503020204020204" pitchFamily="34" charset="-122"/>
              </a:rPr>
              <a:t>(n-1, A, C, B)    //A</a:t>
            </a:r>
            <a:r>
              <a:rPr lang="zh-CN" altLang="en-US" dirty="0">
                <a:latin typeface="微软雅黑" panose="020B0503020204020204" pitchFamily="34" charset="-122"/>
                <a:ea typeface="微软雅黑" panose="020B0503020204020204" pitchFamily="34" charset="-122"/>
              </a:rPr>
              <a:t>塔从上至下</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个圆盘移到</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塔</a:t>
            </a:r>
            <a:endParaRPr lang="en-US"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Move(A, C)               //A</a:t>
            </a:r>
            <a:r>
              <a:rPr lang="zh-CN" altLang="en-US" dirty="0">
                <a:latin typeface="微软雅黑" panose="020B0503020204020204" pitchFamily="34" charset="-122"/>
                <a:ea typeface="微软雅黑" panose="020B0503020204020204" pitchFamily="34" charset="-122"/>
              </a:rPr>
              <a:t>塔第</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个盘子移到</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塔</a:t>
            </a:r>
            <a:endParaRPr lang="en-US" altLang="zh-CN"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hanoi</a:t>
            </a:r>
            <a:r>
              <a:rPr lang="en-US" altLang="zh-CN" spc="-40" dirty="0">
                <a:latin typeface="微软雅黑" panose="020B0503020204020204" pitchFamily="34" charset="-122"/>
                <a:ea typeface="微软雅黑" panose="020B0503020204020204" pitchFamily="34" charset="-122"/>
              </a:rPr>
              <a:t>(n-1, B, A, C)      //B</a:t>
            </a:r>
            <a:r>
              <a:rPr lang="zh-CN" altLang="en-US" spc="-40" dirty="0">
                <a:latin typeface="微软雅黑" panose="020B0503020204020204" pitchFamily="34" charset="-122"/>
                <a:ea typeface="微软雅黑" panose="020B0503020204020204" pitchFamily="34" charset="-122"/>
              </a:rPr>
              <a:t>塔从上至下</a:t>
            </a:r>
            <a:r>
              <a:rPr lang="en-US" altLang="zh-CN" spc="-40" dirty="0">
                <a:latin typeface="微软雅黑" panose="020B0503020204020204" pitchFamily="34" charset="-122"/>
                <a:ea typeface="微软雅黑" panose="020B0503020204020204" pitchFamily="34" charset="-122"/>
              </a:rPr>
              <a:t>n-1</a:t>
            </a:r>
            <a:r>
              <a:rPr lang="zh-CN" altLang="en-US" spc="-40" dirty="0">
                <a:latin typeface="微软雅黑" panose="020B0503020204020204" pitchFamily="34" charset="-122"/>
                <a:ea typeface="微软雅黑" panose="020B0503020204020204" pitchFamily="34" charset="-122"/>
              </a:rPr>
              <a:t>个圆盘移到</a:t>
            </a:r>
            <a:r>
              <a:rPr lang="en-US" altLang="zh-CN" spc="-40" dirty="0">
                <a:latin typeface="微软雅黑" panose="020B0503020204020204" pitchFamily="34" charset="-122"/>
                <a:ea typeface="微软雅黑" panose="020B0503020204020204" pitchFamily="34" charset="-122"/>
              </a:rPr>
              <a:t>C</a:t>
            </a:r>
            <a:r>
              <a:rPr lang="zh-CN" altLang="en-US" spc="-40" dirty="0">
                <a:latin typeface="微软雅黑" panose="020B0503020204020204" pitchFamily="34" charset="-122"/>
                <a:ea typeface="微软雅黑" panose="020B0503020204020204" pitchFamily="34" charset="-122"/>
              </a:rPr>
              <a:t>塔</a:t>
            </a:r>
            <a:endParaRPr lang="en-US" altLang="zh-CN" b="1" spc="-40"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spc="-40"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86CD916-5BC1-4448-BE7A-6F34A7F311F6}"/>
              </a:ext>
            </a:extLst>
          </p:cNvPr>
          <p:cNvSpPr txBox="1"/>
          <p:nvPr/>
        </p:nvSpPr>
        <p:spPr>
          <a:xfrm>
            <a:off x="6798353" y="2994580"/>
            <a:ext cx="595035" cy="369332"/>
          </a:xfrm>
          <a:prstGeom prst="rect">
            <a:avLst/>
          </a:prstGeom>
          <a:noFill/>
        </p:spPr>
        <p:txBody>
          <a:bodyPr wrap="none" rtlCol="0">
            <a:spAutoFit/>
          </a:bodyPr>
          <a:lstStyle/>
          <a:p>
            <a:r>
              <a:rPr lang="en-US" altLang="zh-CN" dirty="0">
                <a:solidFill>
                  <a:srgbClr val="FFFF00"/>
                </a:solidFill>
              </a:rPr>
              <a:t>O(1)</a:t>
            </a:r>
            <a:endParaRPr lang="zh-CN" altLang="en-US" dirty="0">
              <a:solidFill>
                <a:srgbClr val="FFFF00"/>
              </a:solidFill>
            </a:endParaRPr>
          </a:p>
        </p:txBody>
      </p:sp>
      <p:sp>
        <p:nvSpPr>
          <p:cNvPr id="11" name="文本框 10">
            <a:extLst>
              <a:ext uri="{FF2B5EF4-FFF2-40B4-BE49-F238E27FC236}">
                <a16:creationId xmlns:a16="http://schemas.microsoft.com/office/drawing/2014/main" id="{AFC80478-08C3-45FF-9161-A24A2AAF9636}"/>
              </a:ext>
            </a:extLst>
          </p:cNvPr>
          <p:cNvSpPr txBox="1"/>
          <p:nvPr/>
        </p:nvSpPr>
        <p:spPr>
          <a:xfrm>
            <a:off x="6781292" y="3309423"/>
            <a:ext cx="747320" cy="369332"/>
          </a:xfrm>
          <a:prstGeom prst="rect">
            <a:avLst/>
          </a:prstGeom>
          <a:noFill/>
        </p:spPr>
        <p:txBody>
          <a:bodyPr wrap="none" rtlCol="0">
            <a:spAutoFit/>
          </a:bodyPr>
          <a:lstStyle/>
          <a:p>
            <a:r>
              <a:rPr lang="en-US" altLang="zh-CN" dirty="0">
                <a:solidFill>
                  <a:srgbClr val="FFFF00"/>
                </a:solidFill>
              </a:rPr>
              <a:t>T(n-1)</a:t>
            </a:r>
            <a:endParaRPr lang="zh-CN" altLang="en-US" dirty="0">
              <a:solidFill>
                <a:srgbClr val="FFFF00"/>
              </a:solidFill>
            </a:endParaRPr>
          </a:p>
        </p:txBody>
      </p:sp>
      <p:sp>
        <p:nvSpPr>
          <p:cNvPr id="12" name="文本框 11">
            <a:extLst>
              <a:ext uri="{FF2B5EF4-FFF2-40B4-BE49-F238E27FC236}">
                <a16:creationId xmlns:a16="http://schemas.microsoft.com/office/drawing/2014/main" id="{9D403E0D-7CE8-4F81-8D17-00585F179813}"/>
              </a:ext>
            </a:extLst>
          </p:cNvPr>
          <p:cNvSpPr txBox="1"/>
          <p:nvPr/>
        </p:nvSpPr>
        <p:spPr>
          <a:xfrm>
            <a:off x="6798353" y="3624266"/>
            <a:ext cx="595035" cy="369332"/>
          </a:xfrm>
          <a:prstGeom prst="rect">
            <a:avLst/>
          </a:prstGeom>
          <a:noFill/>
        </p:spPr>
        <p:txBody>
          <a:bodyPr wrap="none" rtlCol="0">
            <a:spAutoFit/>
          </a:bodyPr>
          <a:lstStyle/>
          <a:p>
            <a:r>
              <a:rPr lang="en-US" altLang="zh-CN" dirty="0">
                <a:solidFill>
                  <a:srgbClr val="FFFF00"/>
                </a:solidFill>
              </a:rPr>
              <a:t>O(1)</a:t>
            </a:r>
            <a:endParaRPr lang="zh-CN" altLang="en-US" dirty="0">
              <a:solidFill>
                <a:srgbClr val="FFFF00"/>
              </a:solidFill>
            </a:endParaRPr>
          </a:p>
        </p:txBody>
      </p:sp>
      <p:sp>
        <p:nvSpPr>
          <p:cNvPr id="15" name="文本框 14">
            <a:extLst>
              <a:ext uri="{FF2B5EF4-FFF2-40B4-BE49-F238E27FC236}">
                <a16:creationId xmlns:a16="http://schemas.microsoft.com/office/drawing/2014/main" id="{E20DFED5-7D64-4FD3-84CF-50C3625BD6B2}"/>
              </a:ext>
            </a:extLst>
          </p:cNvPr>
          <p:cNvSpPr txBox="1"/>
          <p:nvPr/>
        </p:nvSpPr>
        <p:spPr>
          <a:xfrm>
            <a:off x="6781292" y="3892559"/>
            <a:ext cx="747320" cy="369332"/>
          </a:xfrm>
          <a:prstGeom prst="rect">
            <a:avLst/>
          </a:prstGeom>
          <a:noFill/>
        </p:spPr>
        <p:txBody>
          <a:bodyPr wrap="none" rtlCol="0">
            <a:spAutoFit/>
          </a:bodyPr>
          <a:lstStyle/>
          <a:p>
            <a:r>
              <a:rPr lang="en-US" altLang="zh-CN" dirty="0">
                <a:solidFill>
                  <a:srgbClr val="FFFF00"/>
                </a:solidFill>
              </a:rPr>
              <a:t>T(n-1)</a:t>
            </a:r>
            <a:endParaRPr lang="zh-CN" altLang="en-US" dirty="0">
              <a:solidFill>
                <a:srgbClr val="FFFF00"/>
              </a:solidFill>
            </a:endParaRPr>
          </a:p>
        </p:txBody>
      </p:sp>
      <p:sp>
        <p:nvSpPr>
          <p:cNvPr id="7" name="文本框 6">
            <a:extLst>
              <a:ext uri="{FF2B5EF4-FFF2-40B4-BE49-F238E27FC236}">
                <a16:creationId xmlns:a16="http://schemas.microsoft.com/office/drawing/2014/main" id="{CF17017A-3A51-4A8F-9F69-328A078E4FBB}"/>
              </a:ext>
            </a:extLst>
          </p:cNvPr>
          <p:cNvSpPr txBox="1"/>
          <p:nvPr/>
        </p:nvSpPr>
        <p:spPr>
          <a:xfrm>
            <a:off x="8072483" y="1595735"/>
            <a:ext cx="3384260"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设移动</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个圆盘的时间为</a:t>
            </a:r>
            <a:r>
              <a:rPr lang="en-US" altLang="zh-CN" sz="2000" dirty="0">
                <a:latin typeface="微软雅黑" panose="020B0503020204020204" pitchFamily="34" charset="-122"/>
                <a:ea typeface="微软雅黑" panose="020B0503020204020204" pitchFamily="34" charset="-122"/>
              </a:rPr>
              <a:t>T(n)</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FFF0641-094B-4E57-B2D2-9C2C8A5791D2}"/>
                  </a:ext>
                </a:extLst>
              </p:cNvPr>
              <p:cNvSpPr txBox="1"/>
              <p:nvPr/>
            </p:nvSpPr>
            <p:spPr>
              <a:xfrm>
                <a:off x="7601697" y="2400378"/>
                <a:ext cx="4434547" cy="7788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e>
                      </m:d>
                      <m:r>
                        <a:rPr lang="en-US" altLang="zh-CN" sz="2000" b="0" i="1" smtClean="0">
                          <a:latin typeface="Cambria Math" panose="02040503050406030204" pitchFamily="18" charset="0"/>
                        </a:rPr>
                        <m:t>= </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𝑇</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&gt;0</m:t>
                              </m:r>
                            </m:e>
                            <m:e>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=0</m:t>
                              </m:r>
                            </m:e>
                          </m:eqArr>
                        </m:e>
                      </m:d>
                    </m:oMath>
                  </m:oMathPara>
                </a14:m>
                <a:endParaRPr lang="zh-CN" altLang="en-US" sz="2000" dirty="0"/>
              </a:p>
            </p:txBody>
          </p:sp>
        </mc:Choice>
        <mc:Fallback xmlns="">
          <p:sp>
            <p:nvSpPr>
              <p:cNvPr id="8" name="文本框 7">
                <a:extLst>
                  <a:ext uri="{FF2B5EF4-FFF2-40B4-BE49-F238E27FC236}">
                    <a16:creationId xmlns:a16="http://schemas.microsoft.com/office/drawing/2014/main" id="{DFFF0641-094B-4E57-B2D2-9C2C8A5791D2}"/>
                  </a:ext>
                </a:extLst>
              </p:cNvPr>
              <p:cNvSpPr txBox="1">
                <a:spLocks noRot="1" noChangeAspect="1" noMove="1" noResize="1" noEditPoints="1" noAdjustHandles="1" noChangeArrowheads="1" noChangeShapeType="1" noTextEdit="1"/>
              </p:cNvSpPr>
              <p:nvPr/>
            </p:nvSpPr>
            <p:spPr>
              <a:xfrm>
                <a:off x="7601697" y="2400378"/>
                <a:ext cx="4434547" cy="77886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74214F5-25D1-43D0-9BAF-E1232E850021}"/>
                  </a:ext>
                </a:extLst>
              </p:cNvPr>
              <p:cNvSpPr txBox="1"/>
              <p:nvPr/>
            </p:nvSpPr>
            <p:spPr>
              <a:xfrm>
                <a:off x="8496907" y="4765399"/>
                <a:ext cx="221810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70C0"/>
                          </a:solidFill>
                          <a:latin typeface="Cambria Math" panose="02040503050406030204" pitchFamily="18" charset="0"/>
                        </a:rPr>
                        <m:t>𝑇</m:t>
                      </m:r>
                      <m:d>
                        <m:dPr>
                          <m:ctrlPr>
                            <a:rPr lang="en-US" altLang="zh-CN" sz="2800" b="0" i="1" smtClean="0">
                              <a:solidFill>
                                <a:srgbClr val="0070C0"/>
                              </a:solidFill>
                              <a:latin typeface="Cambria Math" panose="02040503050406030204" pitchFamily="18" charset="0"/>
                            </a:rPr>
                          </m:ctrlPr>
                        </m:dPr>
                        <m:e>
                          <m:r>
                            <a:rPr lang="en-US" altLang="zh-CN" sz="2800" b="0" i="1" smtClean="0">
                              <a:solidFill>
                                <a:srgbClr val="0070C0"/>
                              </a:solidFill>
                              <a:latin typeface="Cambria Math" panose="02040503050406030204" pitchFamily="18" charset="0"/>
                            </a:rPr>
                            <m:t>𝑛</m:t>
                          </m:r>
                        </m:e>
                      </m:d>
                      <m:r>
                        <a:rPr lang="en-US" altLang="zh-CN" sz="2800" b="0" i="1" smtClean="0">
                          <a:solidFill>
                            <a:srgbClr val="0070C0"/>
                          </a:solidFill>
                          <a:latin typeface="Cambria Math" panose="02040503050406030204" pitchFamily="18" charset="0"/>
                        </a:rPr>
                        <m:t>=</m:t>
                      </m:r>
                      <m:r>
                        <a:rPr lang="en-US" altLang="zh-CN" sz="2800" b="0" i="1" smtClean="0">
                          <a:solidFill>
                            <a:srgbClr val="0070C0"/>
                          </a:solidFill>
                          <a:latin typeface="Cambria Math" panose="02040503050406030204" pitchFamily="18" charset="0"/>
                        </a:rPr>
                        <m:t>𝑂</m:t>
                      </m:r>
                      <m:r>
                        <a:rPr lang="en-US" altLang="zh-CN" sz="2800" b="0" i="1" smtClean="0">
                          <a:solidFill>
                            <a:srgbClr val="0070C0"/>
                          </a:solidFill>
                          <a:latin typeface="Cambria Math" panose="02040503050406030204" pitchFamily="18" charset="0"/>
                        </a:rPr>
                        <m:t>(</m:t>
                      </m:r>
                      <m:sSup>
                        <m:sSupPr>
                          <m:ctrlPr>
                            <a:rPr lang="en-US" altLang="zh-CN" sz="2800" b="0" i="1" smtClean="0">
                              <a:solidFill>
                                <a:srgbClr val="0070C0"/>
                              </a:solidFill>
                              <a:latin typeface="Cambria Math" panose="02040503050406030204" pitchFamily="18" charset="0"/>
                            </a:rPr>
                          </m:ctrlPr>
                        </m:sSupPr>
                        <m:e>
                          <m:r>
                            <a:rPr lang="en-US" altLang="zh-CN" sz="2800" b="0" i="1" smtClean="0">
                              <a:solidFill>
                                <a:srgbClr val="0070C0"/>
                              </a:solidFill>
                              <a:latin typeface="Cambria Math" panose="02040503050406030204" pitchFamily="18" charset="0"/>
                            </a:rPr>
                            <m:t>2</m:t>
                          </m:r>
                        </m:e>
                        <m:sup>
                          <m:r>
                            <a:rPr lang="en-US" altLang="zh-CN" sz="2800" b="0" i="1" smtClean="0">
                              <a:solidFill>
                                <a:srgbClr val="0070C0"/>
                              </a:solidFill>
                              <a:latin typeface="Cambria Math" panose="02040503050406030204" pitchFamily="18" charset="0"/>
                            </a:rPr>
                            <m:t>𝑛</m:t>
                          </m:r>
                        </m:sup>
                      </m:sSup>
                      <m:r>
                        <a:rPr lang="en-US" altLang="zh-CN" sz="2800" b="0" i="1" smtClean="0">
                          <a:solidFill>
                            <a:srgbClr val="0070C0"/>
                          </a:solidFill>
                          <a:latin typeface="Cambria Math" panose="02040503050406030204" pitchFamily="18" charset="0"/>
                        </a:rPr>
                        <m:t>)</m:t>
                      </m:r>
                    </m:oMath>
                  </m:oMathPara>
                </a14:m>
                <a:endParaRPr lang="zh-CN" altLang="en-US" sz="2800" dirty="0">
                  <a:solidFill>
                    <a:srgbClr val="0070C0"/>
                  </a:solidFill>
                </a:endParaRPr>
              </a:p>
            </p:txBody>
          </p:sp>
        </mc:Choice>
        <mc:Fallback xmlns="">
          <p:sp>
            <p:nvSpPr>
              <p:cNvPr id="9" name="文本框 8">
                <a:extLst>
                  <a:ext uri="{FF2B5EF4-FFF2-40B4-BE49-F238E27FC236}">
                    <a16:creationId xmlns:a16="http://schemas.microsoft.com/office/drawing/2014/main" id="{C74214F5-25D1-43D0-9BAF-E1232E850021}"/>
                  </a:ext>
                </a:extLst>
              </p:cNvPr>
              <p:cNvSpPr txBox="1">
                <a:spLocks noRot="1" noChangeAspect="1" noMove="1" noResize="1" noEditPoints="1" noAdjustHandles="1" noChangeArrowheads="1" noChangeShapeType="1" noTextEdit="1"/>
              </p:cNvSpPr>
              <p:nvPr/>
            </p:nvSpPr>
            <p:spPr>
              <a:xfrm>
                <a:off x="8496907" y="4765399"/>
                <a:ext cx="2218108" cy="430887"/>
              </a:xfrm>
              <a:prstGeom prst="rect">
                <a:avLst/>
              </a:prstGeom>
              <a:blipFill>
                <a:blip r:embed="rId3"/>
                <a:stretch>
                  <a:fillRect/>
                </a:stretch>
              </a:blipFill>
            </p:spPr>
            <p:txBody>
              <a:bodyPr/>
              <a:lstStyle/>
              <a:p>
                <a:r>
                  <a:rPr lang="zh-CN" altLang="en-US">
                    <a:noFill/>
                  </a:rPr>
                  <a:t> </a:t>
                </a:r>
              </a:p>
            </p:txBody>
          </p:sp>
        </mc:Fallback>
      </mc:AlternateContent>
      <p:sp>
        <p:nvSpPr>
          <p:cNvPr id="17" name="箭头: 下 16">
            <a:extLst>
              <a:ext uri="{FF2B5EF4-FFF2-40B4-BE49-F238E27FC236}">
                <a16:creationId xmlns:a16="http://schemas.microsoft.com/office/drawing/2014/main" id="{2F93B5E7-24EC-4617-9567-3568FC67B139}"/>
              </a:ext>
            </a:extLst>
          </p:cNvPr>
          <p:cNvSpPr/>
          <p:nvPr/>
        </p:nvSpPr>
        <p:spPr>
          <a:xfrm>
            <a:off x="9286873" y="3389388"/>
            <a:ext cx="638175" cy="1006342"/>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2674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5227491" cy="2293327"/>
              </a:xfrm>
            </p:spPr>
            <p:txBody>
              <a:bodyPr>
                <a:normAutofit/>
              </a:bodyPr>
              <a:lstStyle/>
              <a:p>
                <a:pPr>
                  <a:lnSpc>
                    <a:spcPct val="130000"/>
                  </a:lnSpc>
                </a:pPr>
                <a:r>
                  <a:rPr lang="zh-CN" altLang="en-US" sz="2200" b="1" dirty="0"/>
                  <a:t>例</a:t>
                </a:r>
                <a:r>
                  <a:rPr lang="zh-CN" altLang="en-US" sz="2200" dirty="0"/>
                  <a:t>：</a:t>
                </a:r>
                <a:r>
                  <a:rPr lang="zh-CN" altLang="en-US" dirty="0">
                    <a:latin typeface="Times New Roman" panose="02020603050405020304" pitchFamily="18" charset="0"/>
                  </a:rPr>
                  <a:t>给定</a:t>
                </a:r>
                <a:r>
                  <a:rPr lang="en-US" altLang="zh-CN" i="1" dirty="0">
                    <a:latin typeface="Times New Roman" panose="02020603050405020304" pitchFamily="18" charset="0"/>
                  </a:rPr>
                  <a:t>n </a:t>
                </a:r>
                <a:r>
                  <a:rPr lang="zh-CN" altLang="en-US" dirty="0">
                    <a:latin typeface="Times New Roman" panose="02020603050405020304" pitchFamily="18" charset="0"/>
                  </a:rPr>
                  <a:t>个整数（可以为负数）的序列 </a:t>
                </a:r>
              </a:p>
              <a:p>
                <a:pPr>
                  <a:lnSpc>
                    <a:spcPct val="110000"/>
                  </a:lnSpc>
                </a:pPr>
                <a:r>
                  <a:rPr lang="zh-CN" altLang="en-US" b="1" dirty="0">
                    <a:latin typeface="Times New Roman" panose="02020603050405020304" pitchFamily="18" charset="0"/>
                  </a:rPr>
                  <a:t>            </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 </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 … , </a:t>
                </a:r>
                <a:r>
                  <a:rPr lang="en-US" altLang="zh-CN" b="1" i="1" dirty="0" err="1">
                    <a:latin typeface="Times New Roman" panose="02020603050405020304" pitchFamily="18" charset="0"/>
                  </a:rPr>
                  <a:t>s</a:t>
                </a:r>
                <a:r>
                  <a:rPr lang="en-US" altLang="zh-CN" b="1" i="1" baseline="-25000" dirty="0" err="1">
                    <a:latin typeface="Times New Roman" panose="02020603050405020304" pitchFamily="18" charset="0"/>
                  </a:rPr>
                  <a:t>n</a:t>
                </a:r>
                <a:r>
                  <a:rPr lang="en-US" altLang="zh-CN" b="1" dirty="0">
                    <a:latin typeface="Times New Roman" panose="02020603050405020304" pitchFamily="18" charset="0"/>
                  </a:rPr>
                  <a:t>) </a:t>
                </a:r>
              </a:p>
              <a:p>
                <a:pPr algn="just">
                  <a:lnSpc>
                    <a:spcPct val="110000"/>
                  </a:lnSpc>
                </a:pPr>
                <a:r>
                  <a:rPr lang="zh-CN" altLang="en-US" dirty="0">
                    <a:latin typeface="Times New Roman" panose="02020603050405020304" pitchFamily="18" charset="0"/>
                  </a:rPr>
                  <a:t>        求</a:t>
                </a:r>
                <a:endParaRPr lang="en-US" altLang="zh-CN" dirty="0">
                  <a:latin typeface="Times New Roman" panose="02020603050405020304" pitchFamily="18" charset="0"/>
                </a:endParaRPr>
              </a:p>
              <a:p>
                <a:pPr algn="just">
                  <a:lnSpc>
                    <a:spcPct val="110000"/>
                  </a:lnSpc>
                </a:pPr>
                <a:r>
                  <a:rPr lang="en-US" altLang="zh-CN" sz="2200" dirty="0">
                    <a:latin typeface="Times New Roman" panose="02020603050405020304" pitchFamily="18" charset="0"/>
                  </a:rPr>
                  <a:t>          </a:t>
                </a:r>
                <a14:m>
                  <m:oMath xmlns:m="http://schemas.openxmlformats.org/officeDocument/2006/math">
                    <m:r>
                      <m:rPr>
                        <m:sty m:val="p"/>
                      </m:rPr>
                      <a:rPr lang="en-US" altLang="zh-CN" sz="2200" b="0" i="0" smtClean="0">
                        <a:latin typeface="Cambria Math" panose="02040503050406030204" pitchFamily="18" charset="0"/>
                      </a:rPr>
                      <m:t>max</m:t>
                    </m:r>
                    <m:r>
                      <a:rPr lang="en-US" altLang="zh-CN" sz="2200" b="0" i="1" smtClean="0">
                        <a:latin typeface="Cambria Math" panose="02040503050406030204" pitchFamily="18" charset="0"/>
                      </a:rPr>
                      <m:t>⁡{0, </m:t>
                    </m:r>
                    <m:func>
                      <m:funcPr>
                        <m:ctrlPr>
                          <a:rPr lang="en-US" altLang="zh-CN" sz="2200" b="0" i="1" smtClean="0">
                            <a:latin typeface="Cambria Math" panose="02040503050406030204" pitchFamily="18" charset="0"/>
                          </a:rPr>
                        </m:ctrlPr>
                      </m:funcPr>
                      <m:fName>
                        <m:limLow>
                          <m:limLowPr>
                            <m:ctrlPr>
                              <a:rPr lang="en-US" altLang="zh-CN" sz="2200" b="0" i="1" smtClean="0">
                                <a:latin typeface="Cambria Math" panose="02040503050406030204" pitchFamily="18" charset="0"/>
                              </a:rPr>
                            </m:ctrlPr>
                          </m:limLowPr>
                          <m:e>
                            <m:r>
                              <m:rPr>
                                <m:sty m:val="p"/>
                              </m:rPr>
                              <a:rPr lang="en-US" altLang="zh-CN" sz="2200" b="0" i="0" smtClean="0">
                                <a:latin typeface="Cambria Math" panose="02040503050406030204" pitchFamily="18" charset="0"/>
                              </a:rPr>
                              <m:t>max</m:t>
                            </m:r>
                          </m:e>
                          <m:lim>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𝑗</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lim>
                        </m:limLow>
                      </m:fName>
                      <m:e>
                        <m:nary>
                          <m:naryPr>
                            <m:chr m:val="∑"/>
                            <m:ctrlPr>
                              <a:rPr lang="en-US" altLang="zh-CN" sz="2200" b="0" i="1" smtClean="0">
                                <a:latin typeface="Cambria Math" panose="02040503050406030204" pitchFamily="18" charset="0"/>
                              </a:rPr>
                            </m:ctrlPr>
                          </m:naryPr>
                          <m:sub>
                            <m:r>
                              <m:rPr>
                                <m:brk m:alnAt="23"/>
                              </m:rPr>
                              <a:rPr lang="en-US" altLang="zh-CN" sz="2200" b="0" i="1" smtClean="0">
                                <a:latin typeface="Cambria Math" panose="02040503050406030204" pitchFamily="18" charset="0"/>
                              </a:rPr>
                              <m:t>𝑘</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𝑖</m:t>
                            </m:r>
                          </m:sub>
                          <m:sup>
                            <m:r>
                              <a:rPr lang="en-US" altLang="zh-CN" sz="2200" b="0" i="1" smtClean="0">
                                <a:latin typeface="Cambria Math" panose="02040503050406030204" pitchFamily="18" charset="0"/>
                              </a:rPr>
                              <m:t>𝑗</m:t>
                            </m:r>
                          </m:sup>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𝑠</m:t>
                                </m:r>
                              </m:e>
                              <m:sub>
                                <m:r>
                                  <a:rPr lang="en-US" altLang="zh-CN" sz="2200" b="0" i="1" smtClean="0">
                                    <a:latin typeface="Cambria Math" panose="02040503050406030204" pitchFamily="18" charset="0"/>
                                  </a:rPr>
                                  <m:t>𝑘</m:t>
                                </m:r>
                              </m:sub>
                            </m:sSub>
                            <m:r>
                              <a:rPr lang="en-US" altLang="zh-CN" sz="2200" b="0" i="1" smtClean="0">
                                <a:latin typeface="Cambria Math" panose="02040503050406030204" pitchFamily="18" charset="0"/>
                              </a:rPr>
                              <m:t> }</m:t>
                            </m:r>
                          </m:e>
                        </m:nary>
                      </m:e>
                    </m:func>
                  </m:oMath>
                </a14:m>
                <a:endParaRPr lang="en-US" altLang="zh-CN" sz="22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5227491" cy="2293327"/>
              </a:xfrm>
              <a:blipFill>
                <a:blip r:embed="rId2"/>
                <a:stretch>
                  <a:fillRect l="-1517"/>
                </a:stretch>
              </a:blipFill>
            </p:spPr>
            <p:txBody>
              <a:bodyPr/>
              <a:lstStyle/>
              <a:p>
                <a:r>
                  <a:rPr lang="zh-CN" altLang="en-US">
                    <a:noFill/>
                  </a:rPr>
                  <a:t> </a:t>
                </a:r>
              </a:p>
            </p:txBody>
          </p:sp>
        </mc:Fallback>
      </mc:AlternateContent>
      <p:sp>
        <p:nvSpPr>
          <p:cNvPr id="14" name="任意多边形: 形状 13">
            <a:extLst>
              <a:ext uri="{FF2B5EF4-FFF2-40B4-BE49-F238E27FC236}">
                <a16:creationId xmlns:a16="http://schemas.microsoft.com/office/drawing/2014/main" id="{7C45471B-FAF4-4C18-A420-C4AE271385B6}"/>
              </a:ext>
            </a:extLst>
          </p:cNvPr>
          <p:cNvSpPr/>
          <p:nvPr/>
        </p:nvSpPr>
        <p:spPr>
          <a:xfrm>
            <a:off x="1214670" y="3732798"/>
            <a:ext cx="3376379"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dirty="0">
                <a:latin typeface="微软雅黑" panose="020B0503020204020204" pitchFamily="34" charset="-122"/>
                <a:ea typeface="微软雅黑" panose="020B0503020204020204" pitchFamily="34" charset="-122"/>
              </a:rPr>
              <a:t>连续子序列最大和问题</a:t>
            </a:r>
          </a:p>
        </p:txBody>
      </p:sp>
      <p:sp>
        <p:nvSpPr>
          <p:cNvPr id="9" name="矩形 8">
            <a:extLst>
              <a:ext uri="{FF2B5EF4-FFF2-40B4-BE49-F238E27FC236}">
                <a16:creationId xmlns:a16="http://schemas.microsoft.com/office/drawing/2014/main" id="{80B73831-D5F5-4263-9627-C4A2179F7257}"/>
              </a:ext>
            </a:extLst>
          </p:cNvPr>
          <p:cNvSpPr/>
          <p:nvPr/>
        </p:nvSpPr>
        <p:spPr>
          <a:xfrm>
            <a:off x="760578" y="4879260"/>
            <a:ext cx="4511651" cy="1000980"/>
          </a:xfrm>
          <a:prstGeom prst="rect">
            <a:avLst/>
          </a:prstGeom>
        </p:spPr>
        <p:txBody>
          <a:bodyPr wrap="square">
            <a:spAutoFit/>
          </a:bodyPr>
          <a:lstStyle/>
          <a:p>
            <a:pPr>
              <a:lnSpc>
                <a:spcPct val="130000"/>
              </a:lnSpc>
            </a:pPr>
            <a:r>
              <a:rPr lang="zh-CN" altLang="en-US" sz="2400" b="1" dirty="0">
                <a:latin typeface="宋体" panose="02010600030101010101" pitchFamily="2" charset="-122"/>
                <a:cs typeface="Times New Roman" panose="02020603050405020304" pitchFamily="18" charset="0"/>
              </a:rPr>
              <a:t>实例： </a:t>
            </a:r>
            <a:r>
              <a:rPr lang="en-US" altLang="zh-CN" sz="2400" b="1" dirty="0">
                <a:latin typeface="Times New Roman" panose="02020603050405020304" pitchFamily="18" charset="0"/>
                <a:cs typeface="Times New Roman" panose="02020603050405020304" pitchFamily="18" charset="0"/>
              </a:rPr>
              <a:t>(-2, 11, -4, 13, -5, -2)</a:t>
            </a:r>
          </a:p>
          <a:p>
            <a:pPr>
              <a:lnSpc>
                <a:spcPct val="130000"/>
              </a:lnSpc>
            </a:pPr>
            <a:r>
              <a:rPr lang="zh-CN" altLang="en-US" sz="2400" b="1" dirty="0">
                <a:latin typeface="Times New Roman" panose="02020603050405020304" pitchFamily="18" charset="0"/>
                <a:cs typeface="Times New Roman" panose="02020603050405020304" pitchFamily="18" charset="0"/>
              </a:rPr>
              <a:t>解：最大子段和  </a:t>
            </a:r>
            <a:r>
              <a:rPr lang="en-US" altLang="zh-CN" sz="2400" b="1" dirty="0">
                <a:latin typeface="Times New Roman" panose="02020603050405020304" pitchFamily="18" charset="0"/>
                <a:cs typeface="Times New Roman" panose="02020603050405020304" pitchFamily="18" charset="0"/>
              </a:rPr>
              <a:t>s</a:t>
            </a:r>
            <a:r>
              <a:rPr lang="en-US" altLang="zh-CN" sz="2400" b="1" baseline="-30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+s</a:t>
            </a:r>
            <a:r>
              <a:rPr lang="en-US" altLang="zh-CN" sz="2400" b="1" baseline="-30000" dirty="0">
                <a:latin typeface="Times New Roman" panose="02020603050405020304" pitchFamily="18" charset="0"/>
                <a:cs typeface="Times New Roman" panose="02020603050405020304" pitchFamily="18" charset="0"/>
              </a:rPr>
              <a:t>3</a:t>
            </a:r>
            <a:r>
              <a:rPr lang="en-US" altLang="zh-CN" sz="2400" b="1" dirty="0">
                <a:latin typeface="Times New Roman" panose="02020603050405020304" pitchFamily="18" charset="0"/>
                <a:cs typeface="Times New Roman" panose="02020603050405020304" pitchFamily="18" charset="0"/>
              </a:rPr>
              <a:t>+s</a:t>
            </a:r>
            <a:r>
              <a:rPr lang="en-US" altLang="zh-CN" sz="2400" b="1" baseline="-30000" dirty="0">
                <a:latin typeface="Times New Roman" panose="02020603050405020304" pitchFamily="18" charset="0"/>
                <a:cs typeface="Times New Roman" panose="02020603050405020304" pitchFamily="18" charset="0"/>
              </a:rPr>
              <a:t>4</a:t>
            </a:r>
            <a:r>
              <a:rPr lang="en-US" altLang="zh-CN" sz="2400" b="1" dirty="0">
                <a:latin typeface="Times New Roman" panose="02020603050405020304" pitchFamily="18" charset="0"/>
                <a:cs typeface="Times New Roman" panose="02020603050405020304" pitchFamily="18" charset="0"/>
              </a:rPr>
              <a:t>= 20 </a:t>
            </a:r>
          </a:p>
        </p:txBody>
      </p:sp>
      <p:pic>
        <p:nvPicPr>
          <p:cNvPr id="6" name="图片 5">
            <a:extLst>
              <a:ext uri="{FF2B5EF4-FFF2-40B4-BE49-F238E27FC236}">
                <a16:creationId xmlns:a16="http://schemas.microsoft.com/office/drawing/2014/main" id="{4335D8CB-75DA-3836-F235-929609E52EE7}"/>
              </a:ext>
            </a:extLst>
          </p:cNvPr>
          <p:cNvPicPr>
            <a:picLocks noChangeAspect="1"/>
          </p:cNvPicPr>
          <p:nvPr/>
        </p:nvPicPr>
        <p:blipFill>
          <a:blip r:embed="rId3"/>
          <a:stretch>
            <a:fillRect/>
          </a:stretch>
        </p:blipFill>
        <p:spPr>
          <a:xfrm>
            <a:off x="5448584" y="2146816"/>
            <a:ext cx="6220664" cy="1361821"/>
          </a:xfrm>
          <a:prstGeom prst="rect">
            <a:avLst/>
          </a:prstGeom>
          <a:ln>
            <a:solidFill>
              <a:srgbClr val="FFC000"/>
            </a:solidFill>
          </a:ln>
        </p:spPr>
      </p:pic>
      <p:sp>
        <p:nvSpPr>
          <p:cNvPr id="7" name="文本框 6">
            <a:extLst>
              <a:ext uri="{FF2B5EF4-FFF2-40B4-BE49-F238E27FC236}">
                <a16:creationId xmlns:a16="http://schemas.microsoft.com/office/drawing/2014/main" id="{88651B77-44B7-098A-DACB-62FDE907A9D5}"/>
              </a:ext>
            </a:extLst>
          </p:cNvPr>
          <p:cNvSpPr txBox="1"/>
          <p:nvPr/>
        </p:nvSpPr>
        <p:spPr>
          <a:xfrm>
            <a:off x="8191019" y="1777484"/>
            <a:ext cx="1071512" cy="369332"/>
          </a:xfrm>
          <a:prstGeom prst="rect">
            <a:avLst/>
          </a:prstGeom>
          <a:noFill/>
        </p:spPr>
        <p:txBody>
          <a:bodyPr wrap="none" rtlCol="0">
            <a:spAutoFit/>
          </a:bodyPr>
          <a:lstStyle/>
          <a:p>
            <a:r>
              <a:rPr kumimoji="1" lang="en-US" altLang="zh-CN" dirty="0" err="1">
                <a:solidFill>
                  <a:schemeClr val="accent4">
                    <a:lumMod val="75000"/>
                  </a:schemeClr>
                </a:solidFill>
              </a:rPr>
              <a:t>LeetCode</a:t>
            </a:r>
            <a:endParaRPr kumimoji="1" lang="zh-CN" altLang="en-US" dirty="0">
              <a:solidFill>
                <a:schemeClr val="accent4">
                  <a:lumMod val="75000"/>
                </a:schemeClr>
              </a:solidFill>
            </a:endParaRPr>
          </a:p>
        </p:txBody>
      </p:sp>
      <p:pic>
        <p:nvPicPr>
          <p:cNvPr id="10" name="图片 9">
            <a:extLst>
              <a:ext uri="{FF2B5EF4-FFF2-40B4-BE49-F238E27FC236}">
                <a16:creationId xmlns:a16="http://schemas.microsoft.com/office/drawing/2014/main" id="{566FDD8C-5693-ADDD-4301-A3ED7F66EB04}"/>
              </a:ext>
            </a:extLst>
          </p:cNvPr>
          <p:cNvPicPr>
            <a:picLocks noChangeAspect="1"/>
          </p:cNvPicPr>
          <p:nvPr/>
        </p:nvPicPr>
        <p:blipFill>
          <a:blip r:embed="rId4"/>
          <a:stretch>
            <a:fillRect/>
          </a:stretch>
        </p:blipFill>
        <p:spPr>
          <a:xfrm>
            <a:off x="5312256" y="3727923"/>
            <a:ext cx="6829038" cy="1432230"/>
          </a:xfrm>
          <a:prstGeom prst="rect">
            <a:avLst/>
          </a:prstGeom>
        </p:spPr>
      </p:pic>
    </p:spTree>
    <p:extLst>
      <p:ext uri="{BB962C8B-B14F-4D97-AF65-F5344CB8AC3E}">
        <p14:creationId xmlns:p14="http://schemas.microsoft.com/office/powerpoint/2010/main" val="119178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5227491" cy="2293327"/>
              </a:xfrm>
            </p:spPr>
            <p:txBody>
              <a:bodyPr>
                <a:normAutofit/>
              </a:bodyPr>
              <a:lstStyle/>
              <a:p>
                <a:pPr>
                  <a:lnSpc>
                    <a:spcPct val="130000"/>
                  </a:lnSpc>
                </a:pPr>
                <a:r>
                  <a:rPr lang="zh-CN" altLang="en-US" sz="2200" b="1" dirty="0"/>
                  <a:t>例</a:t>
                </a:r>
                <a:r>
                  <a:rPr lang="zh-CN" altLang="en-US" sz="2200" dirty="0"/>
                  <a:t>：</a:t>
                </a:r>
                <a:r>
                  <a:rPr lang="zh-CN" altLang="en-US" dirty="0">
                    <a:latin typeface="Times New Roman" panose="02020603050405020304" pitchFamily="18" charset="0"/>
                  </a:rPr>
                  <a:t>给定</a:t>
                </a:r>
                <a:r>
                  <a:rPr lang="en-US" altLang="zh-CN" i="1" dirty="0">
                    <a:latin typeface="Times New Roman" panose="02020603050405020304" pitchFamily="18" charset="0"/>
                  </a:rPr>
                  <a:t>n </a:t>
                </a:r>
                <a:r>
                  <a:rPr lang="zh-CN" altLang="en-US" dirty="0">
                    <a:latin typeface="Times New Roman" panose="02020603050405020304" pitchFamily="18" charset="0"/>
                  </a:rPr>
                  <a:t>个整数（可以为负数）的序列 </a:t>
                </a:r>
              </a:p>
              <a:p>
                <a:pPr>
                  <a:lnSpc>
                    <a:spcPct val="110000"/>
                  </a:lnSpc>
                </a:pPr>
                <a:r>
                  <a:rPr lang="zh-CN" altLang="en-US" b="1" dirty="0">
                    <a:latin typeface="Times New Roman" panose="02020603050405020304" pitchFamily="18" charset="0"/>
                  </a:rPr>
                  <a:t>            </a:t>
                </a:r>
                <a:r>
                  <a:rPr lang="en-US" altLang="zh-CN" b="1" dirty="0">
                    <a:latin typeface="Times New Roman" panose="02020603050405020304" pitchFamily="18" charset="0"/>
                  </a:rPr>
                  <a:t>(</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 </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 … , </a:t>
                </a:r>
                <a:r>
                  <a:rPr lang="en-US" altLang="zh-CN" b="1" i="1" dirty="0" err="1">
                    <a:latin typeface="Times New Roman" panose="02020603050405020304" pitchFamily="18" charset="0"/>
                  </a:rPr>
                  <a:t>s</a:t>
                </a:r>
                <a:r>
                  <a:rPr lang="en-US" altLang="zh-CN" b="1" i="1" baseline="-25000" dirty="0" err="1">
                    <a:latin typeface="Times New Roman" panose="02020603050405020304" pitchFamily="18" charset="0"/>
                  </a:rPr>
                  <a:t>n</a:t>
                </a:r>
                <a:r>
                  <a:rPr lang="en-US" altLang="zh-CN" b="1" dirty="0">
                    <a:latin typeface="Times New Roman" panose="02020603050405020304" pitchFamily="18" charset="0"/>
                  </a:rPr>
                  <a:t>) </a:t>
                </a:r>
              </a:p>
              <a:p>
                <a:pPr algn="just">
                  <a:lnSpc>
                    <a:spcPct val="110000"/>
                  </a:lnSpc>
                </a:pPr>
                <a:r>
                  <a:rPr lang="zh-CN" altLang="en-US" dirty="0">
                    <a:latin typeface="Times New Roman" panose="02020603050405020304" pitchFamily="18" charset="0"/>
                  </a:rPr>
                  <a:t>        求</a:t>
                </a:r>
                <a:endParaRPr lang="en-US" altLang="zh-CN" dirty="0">
                  <a:latin typeface="Times New Roman" panose="02020603050405020304" pitchFamily="18" charset="0"/>
                </a:endParaRPr>
              </a:p>
              <a:p>
                <a:pPr algn="just">
                  <a:lnSpc>
                    <a:spcPct val="110000"/>
                  </a:lnSpc>
                </a:pPr>
                <a:r>
                  <a:rPr lang="en-US" altLang="zh-CN" sz="2200" dirty="0">
                    <a:latin typeface="Times New Roman" panose="02020603050405020304" pitchFamily="18" charset="0"/>
                  </a:rPr>
                  <a:t>          </a:t>
                </a:r>
                <a14:m>
                  <m:oMath xmlns:m="http://schemas.openxmlformats.org/officeDocument/2006/math">
                    <m:r>
                      <m:rPr>
                        <m:sty m:val="p"/>
                      </m:rPr>
                      <a:rPr lang="en-US" altLang="zh-CN" sz="2200" b="0" i="0" smtClean="0">
                        <a:latin typeface="Cambria Math" panose="02040503050406030204" pitchFamily="18" charset="0"/>
                      </a:rPr>
                      <m:t>max</m:t>
                    </m:r>
                    <m:r>
                      <a:rPr lang="en-US" altLang="zh-CN" sz="2200" b="0" i="1" smtClean="0">
                        <a:latin typeface="Cambria Math" panose="02040503050406030204" pitchFamily="18" charset="0"/>
                      </a:rPr>
                      <m:t>⁡{0, </m:t>
                    </m:r>
                    <m:func>
                      <m:funcPr>
                        <m:ctrlPr>
                          <a:rPr lang="en-US" altLang="zh-CN" sz="2200" b="0" i="1" smtClean="0">
                            <a:latin typeface="Cambria Math" panose="02040503050406030204" pitchFamily="18" charset="0"/>
                          </a:rPr>
                        </m:ctrlPr>
                      </m:funcPr>
                      <m:fName>
                        <m:limLow>
                          <m:limLowPr>
                            <m:ctrlPr>
                              <a:rPr lang="en-US" altLang="zh-CN" sz="2200" b="0" i="1" smtClean="0">
                                <a:latin typeface="Cambria Math" panose="02040503050406030204" pitchFamily="18" charset="0"/>
                              </a:rPr>
                            </m:ctrlPr>
                          </m:limLowPr>
                          <m:e>
                            <m:r>
                              <m:rPr>
                                <m:sty m:val="p"/>
                              </m:rPr>
                              <a:rPr lang="en-US" altLang="zh-CN" sz="2200" b="0" i="0" smtClean="0">
                                <a:latin typeface="Cambria Math" panose="02040503050406030204" pitchFamily="18" charset="0"/>
                              </a:rPr>
                              <m:t>max</m:t>
                            </m:r>
                          </m:e>
                          <m:lim>
                            <m:r>
                              <a:rPr lang="en-US" altLang="zh-CN" sz="2200" b="0" i="1" smtClean="0">
                                <a:latin typeface="Cambria Math" panose="02040503050406030204" pitchFamily="18" charset="0"/>
                              </a:rPr>
                              <m:t>1≤</m:t>
                            </m:r>
                            <m: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𝑗</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lim>
                        </m:limLow>
                      </m:fName>
                      <m:e>
                        <m:nary>
                          <m:naryPr>
                            <m:chr m:val="∑"/>
                            <m:ctrlPr>
                              <a:rPr lang="en-US" altLang="zh-CN" sz="2200" b="0" i="1" smtClean="0">
                                <a:latin typeface="Cambria Math" panose="02040503050406030204" pitchFamily="18" charset="0"/>
                              </a:rPr>
                            </m:ctrlPr>
                          </m:naryPr>
                          <m:sub>
                            <m:r>
                              <m:rPr>
                                <m:brk m:alnAt="23"/>
                              </m:rPr>
                              <a:rPr lang="en-US" altLang="zh-CN" sz="2200" b="0" i="1" smtClean="0">
                                <a:latin typeface="Cambria Math" panose="02040503050406030204" pitchFamily="18" charset="0"/>
                              </a:rPr>
                              <m:t>𝑘</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𝑖</m:t>
                            </m:r>
                          </m:sub>
                          <m:sup>
                            <m:r>
                              <a:rPr lang="en-US" altLang="zh-CN" sz="2200" b="0" i="1" smtClean="0">
                                <a:latin typeface="Cambria Math" panose="02040503050406030204" pitchFamily="18" charset="0"/>
                              </a:rPr>
                              <m:t>𝑗</m:t>
                            </m:r>
                          </m:sup>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𝑠</m:t>
                                </m:r>
                              </m:e>
                              <m:sub>
                                <m:r>
                                  <a:rPr lang="en-US" altLang="zh-CN" sz="2200" b="0" i="1" smtClean="0">
                                    <a:latin typeface="Cambria Math" panose="02040503050406030204" pitchFamily="18" charset="0"/>
                                  </a:rPr>
                                  <m:t>𝑘</m:t>
                                </m:r>
                              </m:sub>
                            </m:sSub>
                            <m:r>
                              <a:rPr lang="en-US" altLang="zh-CN" sz="2200" b="0" i="1" smtClean="0">
                                <a:latin typeface="Cambria Math" panose="02040503050406030204" pitchFamily="18" charset="0"/>
                              </a:rPr>
                              <m:t> }</m:t>
                            </m:r>
                          </m:e>
                        </m:nary>
                      </m:e>
                    </m:func>
                  </m:oMath>
                </a14:m>
                <a:endParaRPr lang="en-US" altLang="zh-CN" sz="22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5227491" cy="2293327"/>
              </a:xfrm>
              <a:blipFill>
                <a:blip r:embed="rId2"/>
                <a:stretch>
                  <a:fillRect l="-1699" b="-24176"/>
                </a:stretch>
              </a:blipFill>
            </p:spPr>
            <p:txBody>
              <a:bodyPr/>
              <a:lstStyle/>
              <a:p>
                <a:r>
                  <a:rPr lang="zh-CN" altLang="en-US">
                    <a:noFill/>
                  </a:rPr>
                  <a:t> </a:t>
                </a:r>
              </a:p>
            </p:txBody>
          </p:sp>
        </mc:Fallback>
      </mc:AlternateContent>
      <p:sp>
        <p:nvSpPr>
          <p:cNvPr id="8" name="任意多边形: 形状 7">
            <a:extLst>
              <a:ext uri="{FF2B5EF4-FFF2-40B4-BE49-F238E27FC236}">
                <a16:creationId xmlns:a16="http://schemas.microsoft.com/office/drawing/2014/main" id="{FBC26FDE-D915-416E-BB67-720E207CD8F4}"/>
              </a:ext>
            </a:extLst>
          </p:cNvPr>
          <p:cNvSpPr/>
          <p:nvPr/>
        </p:nvSpPr>
        <p:spPr>
          <a:xfrm>
            <a:off x="5893420" y="1306800"/>
            <a:ext cx="6062720" cy="5502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算法</a:t>
            </a:r>
            <a:r>
              <a:rPr lang="en-US" altLang="zh-CN" spc="-90" dirty="0">
                <a:latin typeface="微软雅黑" panose="020B0503020204020204" pitchFamily="34" charset="-122"/>
                <a:ea typeface="微软雅黑" panose="020B0503020204020204" pitchFamily="34" charset="-122"/>
              </a:rPr>
              <a:t>1-7</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连续子序列最大和问题</a:t>
            </a:r>
            <a:r>
              <a:rPr lang="en-US" altLang="zh-CN" spc="-90" dirty="0">
                <a:latin typeface="微软雅黑" panose="020B0503020204020204" pitchFamily="34" charset="-122"/>
                <a:ea typeface="微软雅黑" panose="020B0503020204020204" pitchFamily="34" charset="-122"/>
              </a:rPr>
              <a:t> - O(n</a:t>
            </a:r>
            <a:r>
              <a:rPr lang="en-US" altLang="zh-CN" spc="-90" baseline="30000" dirty="0">
                <a:latin typeface="微软雅黑" panose="020B0503020204020204" pitchFamily="34" charset="-122"/>
                <a:ea typeface="微软雅黑" panose="020B0503020204020204" pitchFamily="34" charset="-122"/>
              </a:rPr>
              <a:t>3</a:t>
            </a:r>
            <a:r>
              <a:rPr lang="en-US"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算法片段</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，长度为</a:t>
            </a:r>
            <a:r>
              <a:rPr lang="en-US" altLang="zh-CN" spc="-90" dirty="0">
                <a:latin typeface="微软雅黑" panose="020B0503020204020204" pitchFamily="34" charset="-122"/>
                <a:ea typeface="微软雅黑" panose="020B0503020204020204" pitchFamily="34" charset="-122"/>
              </a:rPr>
              <a:t>n,  s[</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输出：</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中最大的连续子序列之和</a:t>
            </a:r>
            <a:r>
              <a:rPr lang="en-US" altLang="zh-CN" spc="-90" dirty="0" err="1">
                <a:latin typeface="微软雅黑" panose="020B0503020204020204" pitchFamily="34" charset="-122"/>
                <a:ea typeface="微软雅黑" panose="020B0503020204020204" pitchFamily="34" charset="-122"/>
              </a:rPr>
              <a:t>max_sum</a:t>
            </a:r>
            <a:endParaRPr lang="zh-CN" altLang="zh-CN" spc="-9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max_sum</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设置最大子序列和初值</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i</a:t>
            </a:r>
            <a:r>
              <a:rPr lang="zh-CN" altLang="en-US"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←1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子序列起始位置</a:t>
            </a:r>
            <a:r>
              <a:rPr lang="en-US" altLang="zh-CN" spc="-90" dirty="0" err="1">
                <a:latin typeface="微软雅黑" panose="020B0503020204020204" pitchFamily="34" charset="-122"/>
                <a:ea typeface="微软雅黑" panose="020B0503020204020204" pitchFamily="34" charset="-122"/>
              </a:rPr>
              <a:t>i</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en-US"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子序列结束位置</a:t>
            </a:r>
            <a:r>
              <a:rPr lang="en-US" altLang="zh-CN" spc="-90" dirty="0">
                <a:latin typeface="微软雅黑" panose="020B0503020204020204" pitchFamily="34" charset="-122"/>
                <a:ea typeface="微软雅黑" panose="020B0503020204020204" pitchFamily="34" charset="-122"/>
              </a:rPr>
              <a:t>j</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设置子序列 </a:t>
            </a:r>
            <a:r>
              <a:rPr lang="en-US" altLang="zh-CN" spc="-90" dirty="0">
                <a:latin typeface="微软雅黑" panose="020B0503020204020204" pitchFamily="34" charset="-122"/>
                <a:ea typeface="微软雅黑" panose="020B0503020204020204" pitchFamily="34" charset="-122"/>
              </a:rPr>
              <a:t>s[</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..j]</a:t>
            </a:r>
            <a:r>
              <a:rPr lang="zh-CN" altLang="en-US" spc="-90" dirty="0">
                <a:latin typeface="微软雅黑" panose="020B0503020204020204" pitchFamily="34" charset="-122"/>
                <a:ea typeface="微软雅黑" panose="020B0503020204020204" pitchFamily="34" charset="-122"/>
              </a:rPr>
              <a:t> 的和初值</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k</a:t>
            </a:r>
            <a:r>
              <a:rPr lang="zh-CN" altLang="en-US"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do</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求子序列和</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 </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a:t>
            </a:r>
            <a:r>
              <a:rPr lang="zh-CN" altLang="en-US"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s[k]</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if</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&gt; </a:t>
            </a:r>
            <a:r>
              <a:rPr lang="en-US" altLang="zh-CN" spc="-90" dirty="0" err="1">
                <a:latin typeface="微软雅黑" panose="020B0503020204020204" pitchFamily="34" charset="-122"/>
                <a:ea typeface="微软雅黑" panose="020B0503020204020204" pitchFamily="34" charset="-122"/>
              </a:rPr>
              <a:t>max_sum</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then</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如当前子序列和更大</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max_sum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设置当前最大子序列和</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start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设置当前最大子序列起始位置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finish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j          //</a:t>
            </a:r>
            <a:r>
              <a:rPr lang="zh-CN" altLang="en-US" spc="-90" dirty="0">
                <a:latin typeface="微软雅黑" panose="020B0503020204020204" pitchFamily="34" charset="-122"/>
                <a:ea typeface="微软雅黑" panose="020B0503020204020204" pitchFamily="34" charset="-122"/>
              </a:rPr>
              <a:t>设置当前最大子序列结束位置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endParaRPr lang="en-US" altLang="zh-CN" b="1"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endParaRPr lang="zh-CN" altLang="zh-CN" b="1"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p:txBody>
      </p:sp>
      <p:sp>
        <p:nvSpPr>
          <p:cNvPr id="14" name="任意多边形: 形状 13">
            <a:extLst>
              <a:ext uri="{FF2B5EF4-FFF2-40B4-BE49-F238E27FC236}">
                <a16:creationId xmlns:a16="http://schemas.microsoft.com/office/drawing/2014/main" id="{7C45471B-FAF4-4C18-A420-C4AE271385B6}"/>
              </a:ext>
            </a:extLst>
          </p:cNvPr>
          <p:cNvSpPr/>
          <p:nvPr/>
        </p:nvSpPr>
        <p:spPr>
          <a:xfrm>
            <a:off x="1214670" y="3732798"/>
            <a:ext cx="3376379"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dirty="0">
                <a:latin typeface="微软雅黑" panose="020B0503020204020204" pitchFamily="34" charset="-122"/>
                <a:ea typeface="微软雅黑" panose="020B0503020204020204" pitchFamily="34" charset="-122"/>
              </a:rPr>
              <a:t>连续子序列最大和问题</a:t>
            </a:r>
          </a:p>
        </p:txBody>
      </p:sp>
      <p:sp>
        <p:nvSpPr>
          <p:cNvPr id="9" name="矩形 8">
            <a:extLst>
              <a:ext uri="{FF2B5EF4-FFF2-40B4-BE49-F238E27FC236}">
                <a16:creationId xmlns:a16="http://schemas.microsoft.com/office/drawing/2014/main" id="{80B73831-D5F5-4263-9627-C4A2179F7257}"/>
              </a:ext>
            </a:extLst>
          </p:cNvPr>
          <p:cNvSpPr/>
          <p:nvPr/>
        </p:nvSpPr>
        <p:spPr>
          <a:xfrm>
            <a:off x="760578" y="4879260"/>
            <a:ext cx="4511651" cy="1000980"/>
          </a:xfrm>
          <a:prstGeom prst="rect">
            <a:avLst/>
          </a:prstGeom>
        </p:spPr>
        <p:txBody>
          <a:bodyPr wrap="square">
            <a:spAutoFit/>
          </a:bodyPr>
          <a:lstStyle/>
          <a:p>
            <a:pPr>
              <a:lnSpc>
                <a:spcPct val="130000"/>
              </a:lnSpc>
            </a:pPr>
            <a:r>
              <a:rPr lang="zh-CN" altLang="en-US" sz="2400" b="1" dirty="0">
                <a:latin typeface="宋体" panose="02010600030101010101" pitchFamily="2" charset="-122"/>
                <a:cs typeface="Times New Roman" panose="02020603050405020304" pitchFamily="18" charset="0"/>
              </a:rPr>
              <a:t>实例： </a:t>
            </a:r>
            <a:r>
              <a:rPr lang="en-US" altLang="zh-CN" sz="2400" b="1" dirty="0">
                <a:latin typeface="Times New Roman" panose="02020603050405020304" pitchFamily="18" charset="0"/>
                <a:cs typeface="Times New Roman" panose="02020603050405020304" pitchFamily="18" charset="0"/>
              </a:rPr>
              <a:t>(-2, 11, -4, 13, -5, -2)</a:t>
            </a:r>
          </a:p>
          <a:p>
            <a:pPr>
              <a:lnSpc>
                <a:spcPct val="130000"/>
              </a:lnSpc>
            </a:pPr>
            <a:r>
              <a:rPr lang="zh-CN" altLang="en-US" sz="2400" b="1" dirty="0">
                <a:latin typeface="Times New Roman" panose="02020603050405020304" pitchFamily="18" charset="0"/>
                <a:cs typeface="Times New Roman" panose="02020603050405020304" pitchFamily="18" charset="0"/>
              </a:rPr>
              <a:t>解：最大子段和  </a:t>
            </a:r>
            <a:r>
              <a:rPr lang="en-US" altLang="zh-CN" sz="2400" b="1" dirty="0">
                <a:latin typeface="Times New Roman" panose="02020603050405020304" pitchFamily="18" charset="0"/>
                <a:cs typeface="Times New Roman" panose="02020603050405020304" pitchFamily="18" charset="0"/>
              </a:rPr>
              <a:t>s</a:t>
            </a:r>
            <a:r>
              <a:rPr lang="en-US" altLang="zh-CN" sz="2400" b="1" baseline="-30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+s</a:t>
            </a:r>
            <a:r>
              <a:rPr lang="en-US" altLang="zh-CN" sz="2400" b="1" baseline="-30000" dirty="0">
                <a:latin typeface="Times New Roman" panose="02020603050405020304" pitchFamily="18" charset="0"/>
                <a:cs typeface="Times New Roman" panose="02020603050405020304" pitchFamily="18" charset="0"/>
              </a:rPr>
              <a:t>3</a:t>
            </a:r>
            <a:r>
              <a:rPr lang="en-US" altLang="zh-CN" sz="2400" b="1" dirty="0">
                <a:latin typeface="Times New Roman" panose="02020603050405020304" pitchFamily="18" charset="0"/>
                <a:cs typeface="Times New Roman" panose="02020603050405020304" pitchFamily="18" charset="0"/>
              </a:rPr>
              <a:t>+s</a:t>
            </a:r>
            <a:r>
              <a:rPr lang="en-US" altLang="zh-CN" sz="2400" b="1" baseline="-30000" dirty="0">
                <a:latin typeface="Times New Roman" panose="02020603050405020304" pitchFamily="18" charset="0"/>
                <a:cs typeface="Times New Roman" panose="02020603050405020304" pitchFamily="18" charset="0"/>
              </a:rPr>
              <a:t>4</a:t>
            </a:r>
            <a:r>
              <a:rPr lang="en-US" altLang="zh-CN" sz="2400" b="1" dirty="0">
                <a:latin typeface="Times New Roman" panose="02020603050405020304" pitchFamily="18" charset="0"/>
                <a:cs typeface="Times New Roman" panose="02020603050405020304" pitchFamily="18" charset="0"/>
              </a:rPr>
              <a:t>= 20 </a:t>
            </a:r>
          </a:p>
        </p:txBody>
      </p:sp>
    </p:spTree>
    <p:extLst>
      <p:ext uri="{BB962C8B-B14F-4D97-AF65-F5344CB8AC3E}">
        <p14:creationId xmlns:p14="http://schemas.microsoft.com/office/powerpoint/2010/main" val="13405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317525" y="1234877"/>
                <a:ext cx="5227491" cy="2293327"/>
              </a:xfrm>
            </p:spPr>
            <p:txBody>
              <a:bodyPr>
                <a:normAutofit fontScale="92500" lnSpcReduction="10000"/>
              </a:bodyPr>
              <a:lstStyle/>
              <a:p>
                <a:pPr>
                  <a:lnSpc>
                    <a:spcPct val="130000"/>
                  </a:lnSpc>
                </a:pPr>
                <a:r>
                  <a:rPr lang="zh-CN" altLang="en-US" sz="2200" b="1" dirty="0"/>
                  <a:t>例</a:t>
                </a:r>
                <a:r>
                  <a:rPr lang="zh-CN" altLang="en-US" sz="2200" dirty="0"/>
                  <a:t>：</a:t>
                </a:r>
                <a:r>
                  <a:rPr lang="zh-CN" altLang="en-US" sz="2400" dirty="0">
                    <a:latin typeface="Times New Roman" panose="02020603050405020304" pitchFamily="18" charset="0"/>
                  </a:rPr>
                  <a:t>给定</a:t>
                </a:r>
                <a:r>
                  <a:rPr lang="en-US" altLang="zh-CN" sz="2400" i="1" dirty="0">
                    <a:latin typeface="Times New Roman" panose="02020603050405020304" pitchFamily="18" charset="0"/>
                  </a:rPr>
                  <a:t>n </a:t>
                </a:r>
                <a:r>
                  <a:rPr lang="zh-CN" altLang="en-US" sz="2400" dirty="0">
                    <a:latin typeface="Times New Roman" panose="02020603050405020304" pitchFamily="18" charset="0"/>
                  </a:rPr>
                  <a:t>个整数（可以为负数）的序列 </a:t>
                </a:r>
              </a:p>
              <a:p>
                <a:pPr>
                  <a:lnSpc>
                    <a:spcPct val="110000"/>
                  </a:lnSpc>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s</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s</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 , </a:t>
                </a:r>
                <a:r>
                  <a:rPr lang="en-US" altLang="zh-CN" sz="2400" b="1" i="1" dirty="0" err="1">
                    <a:latin typeface="Times New Roman" panose="02020603050405020304" pitchFamily="18" charset="0"/>
                  </a:rPr>
                  <a:t>s</a:t>
                </a:r>
                <a:r>
                  <a:rPr lang="en-US" altLang="zh-CN" sz="2400" b="1" i="1" baseline="-25000" dirty="0" err="1">
                    <a:latin typeface="Times New Roman" panose="02020603050405020304" pitchFamily="18" charset="0"/>
                  </a:rPr>
                  <a:t>n</a:t>
                </a:r>
                <a:r>
                  <a:rPr lang="en-US" altLang="zh-CN" sz="2400" b="1" dirty="0">
                    <a:latin typeface="Times New Roman" panose="02020603050405020304" pitchFamily="18" charset="0"/>
                  </a:rPr>
                  <a:t>) </a:t>
                </a:r>
              </a:p>
              <a:p>
                <a:pPr algn="just">
                  <a:lnSpc>
                    <a:spcPct val="110000"/>
                  </a:lnSpc>
                </a:pPr>
                <a:r>
                  <a:rPr lang="zh-CN" altLang="en-US" sz="2400" dirty="0">
                    <a:latin typeface="Times New Roman" panose="02020603050405020304" pitchFamily="18" charset="0"/>
                  </a:rPr>
                  <a:t>        求</a:t>
                </a:r>
                <a:endParaRPr lang="en-US" altLang="zh-CN" sz="2400" dirty="0">
                  <a:latin typeface="Times New Roman" panose="02020603050405020304" pitchFamily="18" charset="0"/>
                </a:endParaRPr>
              </a:p>
              <a:p>
                <a:pPr algn="just">
                  <a:lnSpc>
                    <a:spcPct val="110000"/>
                  </a:lnSpc>
                </a:pPr>
                <a:r>
                  <a:rPr lang="en-US" altLang="zh-CN" sz="2800" dirty="0">
                    <a:latin typeface="Times New Roman" panose="02020603050405020304" pitchFamily="18" charset="0"/>
                  </a:rPr>
                  <a:t>          </a:t>
                </a:r>
                <a14:m>
                  <m:oMath xmlns:m="http://schemas.openxmlformats.org/officeDocument/2006/math">
                    <m:r>
                      <m:rPr>
                        <m:sty m:val="p"/>
                      </m:rPr>
                      <a:rPr lang="en-US" altLang="zh-CN" sz="2800">
                        <a:latin typeface="Cambria Math" panose="02040503050406030204" pitchFamily="18" charset="0"/>
                      </a:rPr>
                      <m:t>max</m:t>
                    </m:r>
                    <m:r>
                      <a:rPr lang="en-US" altLang="zh-CN" sz="2800" i="1">
                        <a:latin typeface="Cambria Math" panose="02040503050406030204" pitchFamily="18" charset="0"/>
                      </a:rPr>
                      <m:t>⁡{0, </m:t>
                    </m:r>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max</m:t>
                            </m:r>
                          </m:e>
                          <m:lim>
                            <m:r>
                              <a:rPr lang="en-US" altLang="zh-CN" sz="2800" i="1">
                                <a:latin typeface="Cambria Math" panose="02040503050406030204" pitchFamily="18" charset="0"/>
                              </a:rPr>
                              <m:t>1≤</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𝑛</m:t>
                            </m:r>
                          </m:lim>
                        </m:limLow>
                      </m:fName>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𝑘</m:t>
                            </m:r>
                            <m:r>
                              <a:rPr lang="en-US" altLang="zh-CN" sz="2800" i="1">
                                <a:latin typeface="Cambria Math" panose="02040503050406030204" pitchFamily="18" charset="0"/>
                              </a:rPr>
                              <m:t>=</m:t>
                            </m:r>
                            <m:r>
                              <a:rPr lang="en-US" altLang="zh-CN" sz="2800" i="1">
                                <a:latin typeface="Cambria Math" panose="02040503050406030204" pitchFamily="18" charset="0"/>
                              </a:rPr>
                              <m:t>𝑖</m:t>
                            </m:r>
                          </m:sub>
                          <m:sup>
                            <m:r>
                              <a:rPr lang="en-US" altLang="zh-CN" sz="2800" i="1">
                                <a:latin typeface="Cambria Math" panose="02040503050406030204" pitchFamily="18" charset="0"/>
                              </a:rPr>
                              <m:t>𝑗</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𝑘</m:t>
                                </m:r>
                              </m:sub>
                            </m:sSub>
                            <m:r>
                              <a:rPr lang="en-US" altLang="zh-CN" sz="2800" i="1">
                                <a:latin typeface="Cambria Math" panose="02040503050406030204" pitchFamily="18" charset="0"/>
                              </a:rPr>
                              <m:t> }</m:t>
                            </m:r>
                          </m:e>
                        </m:nary>
                      </m:e>
                    </m:func>
                  </m:oMath>
                </a14:m>
                <a:endParaRPr lang="en-US" altLang="zh-CN" sz="22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317525" y="1234877"/>
                <a:ext cx="5227491" cy="2293327"/>
              </a:xfrm>
              <a:blipFill>
                <a:blip r:embed="rId3"/>
                <a:stretch>
                  <a:fillRect l="-1166" t="-266"/>
                </a:stretch>
              </a:blipFill>
            </p:spPr>
            <p:txBody>
              <a:bodyPr/>
              <a:lstStyle/>
              <a:p>
                <a:r>
                  <a:rPr lang="zh-CN" altLang="en-US">
                    <a:noFill/>
                  </a:rPr>
                  <a:t> </a:t>
                </a:r>
              </a:p>
            </p:txBody>
          </p:sp>
        </mc:Fallback>
      </mc:AlternateContent>
      <p:sp>
        <p:nvSpPr>
          <p:cNvPr id="6" name="内容占位符 4">
            <a:extLst>
              <a:ext uri="{FF2B5EF4-FFF2-40B4-BE49-F238E27FC236}">
                <a16:creationId xmlns:a16="http://schemas.microsoft.com/office/drawing/2014/main" id="{B3280F0D-13E8-4191-9EF8-BCBAE97BB85E}"/>
              </a:ext>
            </a:extLst>
          </p:cNvPr>
          <p:cNvSpPr txBox="1">
            <a:spLocks/>
          </p:cNvSpPr>
          <p:nvPr/>
        </p:nvSpPr>
        <p:spPr>
          <a:xfrm>
            <a:off x="584226" y="3604847"/>
            <a:ext cx="5227490" cy="2744558"/>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3</a:t>
            </a:r>
            <a:r>
              <a:rPr lang="en-US" altLang="zh-CN" sz="2200" b="1" dirty="0"/>
              <a:t>)</a:t>
            </a:r>
            <a:r>
              <a:rPr lang="zh-CN" altLang="en-US" sz="2200" b="1" dirty="0"/>
              <a:t>算法</a:t>
            </a:r>
            <a:r>
              <a:rPr lang="zh-CN" altLang="en-US" sz="2200" dirty="0"/>
              <a:t>：</a:t>
            </a:r>
            <a:endParaRPr lang="en-US" altLang="zh-CN" sz="2200" dirty="0"/>
          </a:p>
          <a:p>
            <a:pPr marL="457200" indent="-457200">
              <a:lnSpc>
                <a:spcPct val="110000"/>
              </a:lnSpc>
              <a:spcBef>
                <a:spcPts val="0"/>
              </a:spcBef>
              <a:buAutoNum type="arabicPeriod"/>
            </a:pPr>
            <a:r>
              <a:rPr lang="zh-CN" altLang="en-US" sz="2200" dirty="0"/>
              <a:t>枚举所有子序列（起始位置和结束位置）</a:t>
            </a:r>
            <a:endParaRPr lang="en-US" altLang="zh-CN" sz="2200" dirty="0"/>
          </a:p>
          <a:p>
            <a:pPr marL="457200" indent="-457200">
              <a:lnSpc>
                <a:spcPct val="110000"/>
              </a:lnSpc>
              <a:spcBef>
                <a:spcPts val="0"/>
              </a:spcBef>
              <a:buAutoNum type="arabicPeriod"/>
            </a:pPr>
            <a:r>
              <a:rPr lang="zh-CN" altLang="en-US" sz="2200" dirty="0"/>
              <a:t>对每个子序列计算和值</a:t>
            </a:r>
            <a:endParaRPr lang="en-US" altLang="zh-CN" sz="2200" dirty="0"/>
          </a:p>
          <a:p>
            <a:pPr marL="457200" indent="-457200">
              <a:lnSpc>
                <a:spcPct val="110000"/>
              </a:lnSpc>
              <a:spcBef>
                <a:spcPts val="0"/>
              </a:spcBef>
              <a:buAutoNum type="arabicPeriod" startAt="3"/>
            </a:pPr>
            <a:r>
              <a:rPr lang="zh-CN" altLang="en-US" sz="2200" dirty="0"/>
              <a:t>找出和最大的子序列</a:t>
            </a:r>
            <a:endParaRPr lang="en-US" altLang="zh-CN" sz="2200" dirty="0"/>
          </a:p>
          <a:p>
            <a:pPr>
              <a:lnSpc>
                <a:spcPct val="110000"/>
              </a:lnSpc>
              <a:spcBef>
                <a:spcPts val="0"/>
              </a:spcBef>
            </a:pPr>
            <a:endParaRPr lang="en-US" altLang="zh-CN" sz="2200" dirty="0"/>
          </a:p>
          <a:p>
            <a:pPr>
              <a:lnSpc>
                <a:spcPct val="110000"/>
              </a:lnSpc>
              <a:spcBef>
                <a:spcPts val="0"/>
              </a:spcBef>
            </a:pPr>
            <a:r>
              <a:rPr lang="zh-CN" altLang="en-US" sz="2200" dirty="0"/>
              <a:t>运用求积定理，三层</a:t>
            </a:r>
            <a:r>
              <a:rPr lang="en-US" altLang="zh-CN" sz="2200" dirty="0"/>
              <a:t>for</a:t>
            </a:r>
            <a:r>
              <a:rPr lang="zh-CN" altLang="en-US" sz="2200" dirty="0"/>
              <a:t>循环：</a:t>
            </a:r>
            <a:endParaRPr lang="en-US" altLang="zh-CN" sz="2200" dirty="0"/>
          </a:p>
          <a:p>
            <a:pPr>
              <a:lnSpc>
                <a:spcPct val="110000"/>
              </a:lnSpc>
              <a:spcBef>
                <a:spcPts val="0"/>
              </a:spcBef>
            </a:pPr>
            <a:endParaRPr lang="en-US" altLang="zh-CN" sz="2200" dirty="0"/>
          </a:p>
          <a:p>
            <a:pPr>
              <a:lnSpc>
                <a:spcPct val="110000"/>
              </a:lnSpc>
            </a:pPr>
            <a:endParaRPr lang="en-US" altLang="zh-CN" sz="3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3</a:t>
            </a:r>
            <a:r>
              <a:rPr lang="en-US" altLang="zh-CN" sz="2200" b="1" dirty="0">
                <a:solidFill>
                  <a:srgbClr val="C00000"/>
                </a:solidFill>
              </a:rPr>
              <a:t>)</a:t>
            </a:r>
          </a:p>
          <a:p>
            <a:pPr>
              <a:lnSpc>
                <a:spcPct val="110000"/>
              </a:lnSpc>
            </a:pPr>
            <a:endParaRPr lang="en-US" altLang="zh-CN" sz="2200" dirty="0"/>
          </a:p>
        </p:txBody>
      </p:sp>
      <p:grpSp>
        <p:nvGrpSpPr>
          <p:cNvPr id="11" name="组合 10">
            <a:extLst>
              <a:ext uri="{FF2B5EF4-FFF2-40B4-BE49-F238E27FC236}">
                <a16:creationId xmlns:a16="http://schemas.microsoft.com/office/drawing/2014/main" id="{EEE9F42E-2315-438C-89D3-AF3161B98CB7}"/>
              </a:ext>
            </a:extLst>
          </p:cNvPr>
          <p:cNvGrpSpPr/>
          <p:nvPr/>
        </p:nvGrpSpPr>
        <p:grpSpPr>
          <a:xfrm>
            <a:off x="639893" y="5096477"/>
            <a:ext cx="4190994" cy="743019"/>
            <a:chOff x="8557166" y="5300509"/>
            <a:chExt cx="3050608" cy="743019"/>
          </a:xfrm>
        </p:grpSpPr>
        <p:sp>
          <p:nvSpPr>
            <p:cNvPr id="12" name="矩形 11">
              <a:extLst>
                <a:ext uri="{FF2B5EF4-FFF2-40B4-BE49-F238E27FC236}">
                  <a16:creationId xmlns:a16="http://schemas.microsoft.com/office/drawing/2014/main" id="{30159327-C5AC-47B6-B20E-70A54395F164}"/>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(n+2)/6</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3</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32FB06DE-A699-4E57-92E6-0759179E3F16}"/>
                </a:ext>
              </a:extLst>
            </p:cNvPr>
            <p:cNvSpPr/>
            <p:nvPr/>
          </p:nvSpPr>
          <p:spPr>
            <a:xfrm>
              <a:off x="8557166" y="5766529"/>
              <a:ext cx="740251"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 k=</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id="{778D603E-6C7B-4BBD-9C56-70DB10C83767}"/>
                </a:ext>
              </a:extLst>
            </p:cNvPr>
            <p:cNvSpPr/>
            <p:nvPr/>
          </p:nvSpPr>
          <p:spPr>
            <a:xfrm>
              <a:off x="8557166" y="5300509"/>
              <a:ext cx="740251"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j</a:t>
              </a:r>
            </a:p>
          </p:txBody>
        </p:sp>
      </p:grpSp>
      <p:sp>
        <p:nvSpPr>
          <p:cNvPr id="14" name="任意多边形: 形状 13">
            <a:extLst>
              <a:ext uri="{FF2B5EF4-FFF2-40B4-BE49-F238E27FC236}">
                <a16:creationId xmlns:a16="http://schemas.microsoft.com/office/drawing/2014/main" id="{DC8E0548-FCE7-4717-B97D-A67137E0F53E}"/>
              </a:ext>
            </a:extLst>
          </p:cNvPr>
          <p:cNvSpPr/>
          <p:nvPr/>
        </p:nvSpPr>
        <p:spPr>
          <a:xfrm>
            <a:off x="5908913" y="1202929"/>
            <a:ext cx="6062720" cy="5502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算法</a:t>
            </a:r>
            <a:r>
              <a:rPr lang="en-US" altLang="zh-CN" spc="-90" dirty="0">
                <a:latin typeface="微软雅黑" panose="020B0503020204020204" pitchFamily="34" charset="-122"/>
                <a:ea typeface="微软雅黑" panose="020B0503020204020204" pitchFamily="34" charset="-122"/>
              </a:rPr>
              <a:t>1-7</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连续子序列最大和问题</a:t>
            </a:r>
            <a:r>
              <a:rPr lang="en-US" altLang="zh-CN" spc="-90" dirty="0">
                <a:latin typeface="微软雅黑" panose="020B0503020204020204" pitchFamily="34" charset="-122"/>
                <a:ea typeface="微软雅黑" panose="020B0503020204020204" pitchFamily="34" charset="-122"/>
              </a:rPr>
              <a:t> - O(n</a:t>
            </a:r>
            <a:r>
              <a:rPr lang="en-US" altLang="zh-CN" spc="-90" baseline="30000" dirty="0">
                <a:latin typeface="微软雅黑" panose="020B0503020204020204" pitchFamily="34" charset="-122"/>
                <a:ea typeface="微软雅黑" panose="020B0503020204020204" pitchFamily="34" charset="-122"/>
              </a:rPr>
              <a:t>3</a:t>
            </a:r>
            <a:r>
              <a:rPr lang="en-US"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算法片段</a:t>
            </a:r>
            <a:endParaRPr lang="zh-CN" altLang="zh-CN"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，长度为</a:t>
            </a:r>
            <a:r>
              <a:rPr lang="en-US" altLang="zh-CN" spc="-90" dirty="0">
                <a:latin typeface="微软雅黑" panose="020B0503020204020204" pitchFamily="34" charset="-122"/>
                <a:ea typeface="微软雅黑" panose="020B0503020204020204" pitchFamily="34" charset="-122"/>
              </a:rPr>
              <a:t>n,  s[</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 输出：</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中最大的连续子序列之和</a:t>
            </a:r>
            <a:r>
              <a:rPr lang="en-US" altLang="zh-CN" spc="-90" dirty="0" err="1">
                <a:latin typeface="微软雅黑" panose="020B0503020204020204" pitchFamily="34" charset="-122"/>
                <a:ea typeface="微软雅黑" panose="020B0503020204020204" pitchFamily="34" charset="-122"/>
              </a:rPr>
              <a:t>max_sum</a:t>
            </a:r>
            <a:endParaRPr lang="zh-CN" altLang="zh-CN" spc="-9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max_sum</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0  	//</a:t>
            </a:r>
            <a:r>
              <a:rPr lang="zh-CN" altLang="en-US" spc="-90" dirty="0">
                <a:latin typeface="微软雅黑" panose="020B0503020204020204" pitchFamily="34" charset="-122"/>
                <a:ea typeface="微软雅黑" panose="020B0503020204020204" pitchFamily="34" charset="-122"/>
              </a:rPr>
              <a:t>设置最大子序列和初值</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i</a:t>
            </a:r>
            <a:r>
              <a:rPr lang="zh-CN" altLang="en-US"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1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子序列起始位置</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for</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j</a:t>
            </a:r>
            <a:r>
              <a:rPr lang="zh-CN" altLang="en-US"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zh-CN" altLang="en-US"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i</a:t>
            </a:r>
            <a:r>
              <a:rPr lang="zh-CN"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to</a:t>
            </a:r>
            <a:r>
              <a:rPr lang="zh-CN" altLang="zh-CN" spc="-90" dirty="0">
                <a:latin typeface="微软雅黑" panose="020B0503020204020204" pitchFamily="34" charset="-122"/>
                <a:ea typeface="微软雅黑" panose="020B0503020204020204" pitchFamily="34" charset="-122"/>
              </a:rPr>
              <a:t> n </a:t>
            </a:r>
            <a:r>
              <a:rPr lang="zh-CN" altLang="zh-CN" b="1" spc="-90" dirty="0">
                <a:latin typeface="微软雅黑" panose="020B0503020204020204" pitchFamily="34" charset="-122"/>
                <a:ea typeface="微软雅黑" panose="020B0503020204020204" pitchFamily="34" charset="-122"/>
              </a:rPr>
              <a:t>do</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a:t>
            </a:r>
            <a:r>
              <a:rPr lang="en-US" altLang="zh-CN" spc="-90" dirty="0">
                <a:latin typeface="微软雅黑" panose="020B0503020204020204" pitchFamily="34" charset="-122"/>
                <a:ea typeface="微软雅黑" panose="020B0503020204020204" pitchFamily="34" charset="-122"/>
              </a:rPr>
              <a:t> </a:t>
            </a:r>
            <a:r>
              <a:rPr lang="en-US" altLang="zh-CN" spc="-90" dirty="0" err="1">
                <a:solidFill>
                  <a:srgbClr val="FFFF00"/>
                </a:solidFill>
                <a:latin typeface="微软雅黑" panose="020B0503020204020204" pitchFamily="34" charset="-122"/>
                <a:ea typeface="微软雅黑" panose="020B0503020204020204" pitchFamily="34" charset="-122"/>
              </a:rPr>
              <a:t>this_sum</a:t>
            </a:r>
            <a:r>
              <a:rPr lang="en-US" altLang="zh-CN" spc="-90" dirty="0">
                <a:solidFill>
                  <a:srgbClr val="FFFF00"/>
                </a:solidFill>
                <a:latin typeface="微软雅黑" panose="020B0503020204020204" pitchFamily="34" charset="-122"/>
                <a:ea typeface="微软雅黑" panose="020B0503020204020204" pitchFamily="34" charset="-122"/>
              </a:rPr>
              <a:t> </a:t>
            </a:r>
            <a:r>
              <a:rPr lang="zh-CN" altLang="zh-CN" spc="-90" dirty="0">
                <a:solidFill>
                  <a:srgbClr val="FFFF00"/>
                </a:solidFill>
                <a:latin typeface="微软雅黑" panose="020B0503020204020204" pitchFamily="34" charset="-122"/>
                <a:ea typeface="微软雅黑" panose="020B0503020204020204" pitchFamily="34" charset="-122"/>
              </a:rPr>
              <a:t>← </a:t>
            </a:r>
            <a:r>
              <a:rPr lang="en-US" altLang="zh-CN" spc="-90" dirty="0">
                <a:solidFill>
                  <a:srgbClr val="FFFF00"/>
                </a:solidFill>
                <a:latin typeface="微软雅黑" panose="020B0503020204020204" pitchFamily="34" charset="-122"/>
                <a:ea typeface="微软雅黑" panose="020B0503020204020204" pitchFamily="34" charset="-122"/>
              </a:rPr>
              <a:t>0</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设置子序列和初值</a:t>
            </a:r>
            <a:endParaRPr lang="zh-CN"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solidFill>
                  <a:srgbClr val="FFFF00"/>
                </a:solidFill>
                <a:latin typeface="微软雅黑" panose="020B0503020204020204" pitchFamily="34" charset="-122"/>
                <a:ea typeface="微软雅黑" panose="020B0503020204020204" pitchFamily="34" charset="-122"/>
              </a:rPr>
              <a:t>for</a:t>
            </a:r>
            <a:r>
              <a:rPr lang="zh-CN" altLang="zh-CN" spc="-90" dirty="0">
                <a:solidFill>
                  <a:srgbClr val="FFFF00"/>
                </a:solidFill>
                <a:latin typeface="微软雅黑" panose="020B0503020204020204" pitchFamily="34" charset="-122"/>
                <a:ea typeface="微软雅黑" panose="020B0503020204020204" pitchFamily="34" charset="-122"/>
              </a:rPr>
              <a:t> </a:t>
            </a:r>
            <a:r>
              <a:rPr lang="en-US" altLang="zh-CN" spc="-90" dirty="0">
                <a:solidFill>
                  <a:srgbClr val="FFFF00"/>
                </a:solidFill>
                <a:latin typeface="微软雅黑" panose="020B0503020204020204" pitchFamily="34" charset="-122"/>
                <a:ea typeface="微软雅黑" panose="020B0503020204020204" pitchFamily="34" charset="-122"/>
              </a:rPr>
              <a:t>k</a:t>
            </a:r>
            <a:r>
              <a:rPr lang="zh-CN" altLang="en-US" spc="-90" dirty="0">
                <a:solidFill>
                  <a:srgbClr val="FFFF00"/>
                </a:solidFill>
                <a:latin typeface="微软雅黑" panose="020B0503020204020204" pitchFamily="34" charset="-122"/>
                <a:ea typeface="微软雅黑" panose="020B0503020204020204" pitchFamily="34" charset="-122"/>
              </a:rPr>
              <a:t> </a:t>
            </a:r>
            <a:r>
              <a:rPr lang="zh-CN" altLang="zh-CN" spc="-90" dirty="0">
                <a:solidFill>
                  <a:srgbClr val="FFFF00"/>
                </a:solidFill>
                <a:latin typeface="微软雅黑" panose="020B0503020204020204" pitchFamily="34" charset="-122"/>
                <a:ea typeface="微软雅黑" panose="020B0503020204020204" pitchFamily="34" charset="-122"/>
              </a:rPr>
              <a:t>←</a:t>
            </a:r>
            <a:r>
              <a:rPr lang="zh-CN" altLang="en-US" spc="-90" dirty="0">
                <a:solidFill>
                  <a:srgbClr val="FFFF00"/>
                </a:solidFill>
                <a:latin typeface="微软雅黑" panose="020B0503020204020204" pitchFamily="34" charset="-122"/>
                <a:ea typeface="微软雅黑" panose="020B0503020204020204" pitchFamily="34" charset="-122"/>
              </a:rPr>
              <a:t> </a:t>
            </a:r>
            <a:r>
              <a:rPr lang="en-US" altLang="zh-CN" spc="-90" dirty="0" err="1">
                <a:solidFill>
                  <a:srgbClr val="FFFF00"/>
                </a:solidFill>
                <a:latin typeface="微软雅黑" panose="020B0503020204020204" pitchFamily="34" charset="-122"/>
                <a:ea typeface="微软雅黑" panose="020B0503020204020204" pitchFamily="34" charset="-122"/>
              </a:rPr>
              <a:t>i</a:t>
            </a:r>
            <a:r>
              <a:rPr lang="zh-CN" altLang="zh-CN" spc="-90" dirty="0">
                <a:solidFill>
                  <a:srgbClr val="FFFF00"/>
                </a:solidFill>
                <a:latin typeface="微软雅黑" panose="020B0503020204020204" pitchFamily="34" charset="-122"/>
                <a:ea typeface="微软雅黑" panose="020B0503020204020204" pitchFamily="34" charset="-122"/>
              </a:rPr>
              <a:t> </a:t>
            </a:r>
            <a:r>
              <a:rPr lang="zh-CN" altLang="zh-CN" b="1" spc="-90" dirty="0">
                <a:solidFill>
                  <a:srgbClr val="FFFF00"/>
                </a:solidFill>
                <a:latin typeface="微软雅黑" panose="020B0503020204020204" pitchFamily="34" charset="-122"/>
                <a:ea typeface="微软雅黑" panose="020B0503020204020204" pitchFamily="34" charset="-122"/>
              </a:rPr>
              <a:t>to</a:t>
            </a:r>
            <a:r>
              <a:rPr lang="zh-CN" altLang="zh-CN" spc="-90" dirty="0">
                <a:solidFill>
                  <a:srgbClr val="FFFF00"/>
                </a:solidFill>
                <a:latin typeface="微软雅黑" panose="020B0503020204020204" pitchFamily="34" charset="-122"/>
                <a:ea typeface="微软雅黑" panose="020B0503020204020204" pitchFamily="34" charset="-122"/>
              </a:rPr>
              <a:t> </a:t>
            </a:r>
            <a:r>
              <a:rPr lang="en-US" altLang="zh-CN" spc="-90" dirty="0">
                <a:solidFill>
                  <a:srgbClr val="FFFF00"/>
                </a:solidFill>
                <a:latin typeface="微软雅黑" panose="020B0503020204020204" pitchFamily="34" charset="-122"/>
                <a:ea typeface="微软雅黑" panose="020B0503020204020204" pitchFamily="34" charset="-122"/>
              </a:rPr>
              <a:t>j</a:t>
            </a:r>
            <a:r>
              <a:rPr lang="zh-CN" altLang="zh-CN" spc="-90" dirty="0">
                <a:solidFill>
                  <a:srgbClr val="FFFF00"/>
                </a:solidFill>
                <a:latin typeface="微软雅黑" panose="020B0503020204020204" pitchFamily="34" charset="-122"/>
                <a:ea typeface="微软雅黑" panose="020B0503020204020204" pitchFamily="34" charset="-122"/>
              </a:rPr>
              <a:t> </a:t>
            </a:r>
            <a:r>
              <a:rPr lang="zh-CN" altLang="zh-CN" b="1" spc="-90" dirty="0">
                <a:solidFill>
                  <a:srgbClr val="FFFF00"/>
                </a:solidFill>
                <a:latin typeface="微软雅黑" panose="020B0503020204020204" pitchFamily="34" charset="-122"/>
                <a:ea typeface="微软雅黑" panose="020B0503020204020204" pitchFamily="34" charset="-122"/>
              </a:rPr>
              <a:t>do</a:t>
            </a:r>
            <a:r>
              <a:rPr lang="zh-CN" altLang="zh-CN" spc="-90" dirty="0">
                <a:solidFill>
                  <a:srgbClr val="FFFF00"/>
                </a:solidFill>
                <a:latin typeface="微软雅黑" panose="020B0503020204020204" pitchFamily="34" charset="-122"/>
                <a:ea typeface="微软雅黑" panose="020B0503020204020204" pitchFamily="34" charset="-122"/>
              </a:rPr>
              <a:t> </a:t>
            </a:r>
            <a:r>
              <a:rPr lang="en-US" altLang="zh-CN" spc="-90" dirty="0">
                <a:solidFill>
                  <a:srgbClr val="FFFF00"/>
                </a:solidFill>
                <a:latin typeface="微软雅黑" panose="020B0503020204020204" pitchFamily="34" charset="-122"/>
                <a:ea typeface="微软雅黑" panose="020B0503020204020204" pitchFamily="34" charset="-122"/>
              </a:rPr>
              <a:t>	//</a:t>
            </a:r>
            <a:r>
              <a:rPr lang="zh-CN" altLang="en-US" spc="-90" dirty="0">
                <a:solidFill>
                  <a:srgbClr val="FFFF00"/>
                </a:solidFill>
                <a:latin typeface="微软雅黑" panose="020B0503020204020204" pitchFamily="34" charset="-122"/>
                <a:ea typeface="微软雅黑" panose="020B0503020204020204" pitchFamily="34" charset="-122"/>
              </a:rPr>
              <a:t>求子序列</a:t>
            </a:r>
            <a:r>
              <a:rPr lang="en-US" altLang="zh-CN" spc="-90" dirty="0">
                <a:solidFill>
                  <a:srgbClr val="FFFF00"/>
                </a:solidFill>
                <a:latin typeface="微软雅黑" panose="020B0503020204020204" pitchFamily="34" charset="-122"/>
                <a:ea typeface="微软雅黑" panose="020B0503020204020204" pitchFamily="34" charset="-122"/>
              </a:rPr>
              <a:t>s[</a:t>
            </a:r>
            <a:r>
              <a:rPr lang="en-US" altLang="zh-CN" spc="-90" dirty="0" err="1">
                <a:solidFill>
                  <a:srgbClr val="FFFF00"/>
                </a:solidFill>
                <a:latin typeface="微软雅黑" panose="020B0503020204020204" pitchFamily="34" charset="-122"/>
                <a:ea typeface="微软雅黑" panose="020B0503020204020204" pitchFamily="34" charset="-122"/>
              </a:rPr>
              <a:t>i</a:t>
            </a:r>
            <a:r>
              <a:rPr lang="en-US" altLang="zh-CN" spc="-90" dirty="0">
                <a:solidFill>
                  <a:srgbClr val="FFFF00"/>
                </a:solidFill>
                <a:latin typeface="微软雅黑" panose="020B0503020204020204" pitchFamily="34" charset="-122"/>
                <a:ea typeface="微软雅黑" panose="020B0503020204020204" pitchFamily="34" charset="-122"/>
              </a:rPr>
              <a:t>..j]</a:t>
            </a:r>
            <a:r>
              <a:rPr lang="zh-CN" altLang="en-US" spc="-90" dirty="0">
                <a:solidFill>
                  <a:srgbClr val="FFFF00"/>
                </a:solidFill>
                <a:latin typeface="微软雅黑" panose="020B0503020204020204" pitchFamily="34" charset="-122"/>
                <a:ea typeface="微软雅黑" panose="020B0503020204020204" pitchFamily="34" charset="-122"/>
              </a:rPr>
              <a:t>的总和</a:t>
            </a:r>
            <a:endParaRPr lang="zh-CN" altLang="zh-CN" spc="-90" dirty="0">
              <a:solidFill>
                <a:srgbClr val="FFFF00"/>
              </a:solidFill>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 </a:t>
            </a:r>
            <a:r>
              <a:rPr lang="en-US" altLang="zh-CN" spc="-90" dirty="0">
                <a:latin typeface="微软雅黑" panose="020B0503020204020204" pitchFamily="34" charset="-122"/>
                <a:ea typeface="微软雅黑" panose="020B0503020204020204" pitchFamily="34" charset="-122"/>
              </a:rPr>
              <a:t> </a:t>
            </a:r>
            <a:r>
              <a:rPr lang="en-US" altLang="zh-CN" spc="-90" dirty="0" err="1">
                <a:solidFill>
                  <a:srgbClr val="FFFF00"/>
                </a:solidFill>
                <a:latin typeface="微软雅黑" panose="020B0503020204020204" pitchFamily="34" charset="-122"/>
                <a:ea typeface="微软雅黑" panose="020B0503020204020204" pitchFamily="34" charset="-122"/>
              </a:rPr>
              <a:t>this_sum</a:t>
            </a:r>
            <a:r>
              <a:rPr lang="zh-CN" altLang="zh-CN" spc="-90" dirty="0">
                <a:solidFill>
                  <a:srgbClr val="FFFF00"/>
                </a:solidFill>
                <a:latin typeface="微软雅黑" panose="020B0503020204020204" pitchFamily="34" charset="-122"/>
                <a:ea typeface="微软雅黑" panose="020B0503020204020204" pitchFamily="34" charset="-122"/>
              </a:rPr>
              <a:t> ← </a:t>
            </a:r>
            <a:r>
              <a:rPr lang="en-US" altLang="zh-CN" spc="-90" dirty="0" err="1">
                <a:solidFill>
                  <a:srgbClr val="FFFF00"/>
                </a:solidFill>
                <a:latin typeface="微软雅黑" panose="020B0503020204020204" pitchFamily="34" charset="-122"/>
                <a:ea typeface="微软雅黑" panose="020B0503020204020204" pitchFamily="34" charset="-122"/>
              </a:rPr>
              <a:t>this_sum</a:t>
            </a:r>
            <a:r>
              <a:rPr lang="en-US" altLang="zh-CN" spc="-90" dirty="0">
                <a:solidFill>
                  <a:srgbClr val="FFFF00"/>
                </a:solidFill>
                <a:latin typeface="微软雅黑" panose="020B0503020204020204" pitchFamily="34" charset="-122"/>
                <a:ea typeface="微软雅黑" panose="020B0503020204020204" pitchFamily="34" charset="-122"/>
              </a:rPr>
              <a:t> + s[k]</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solidFill>
                  <a:srgbClr val="FFFF00"/>
                </a:solidFill>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if</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&gt; </a:t>
            </a:r>
            <a:r>
              <a:rPr lang="en-US" altLang="zh-CN" spc="-90" dirty="0" err="1">
                <a:latin typeface="微软雅黑" panose="020B0503020204020204" pitchFamily="34" charset="-122"/>
                <a:ea typeface="微软雅黑" panose="020B0503020204020204" pitchFamily="34" charset="-122"/>
              </a:rPr>
              <a:t>max_sum</a:t>
            </a: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then</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如当前子序列和更大</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max_sum</a:t>
            </a:r>
            <a:r>
              <a:rPr lang="zh-CN" altLang="zh-CN" spc="-90" dirty="0">
                <a:latin typeface="微软雅黑" panose="020B0503020204020204" pitchFamily="34" charset="-122"/>
                <a:ea typeface="微软雅黑" panose="020B0503020204020204" pitchFamily="34" charset="-122"/>
              </a:rPr>
              <a:t> ← </a:t>
            </a:r>
            <a:r>
              <a:rPr lang="en-US" altLang="zh-CN" spc="-90" dirty="0" err="1">
                <a:latin typeface="微软雅黑" panose="020B0503020204020204" pitchFamily="34" charset="-122"/>
                <a:ea typeface="微软雅黑" panose="020B0503020204020204" pitchFamily="34" charset="-122"/>
              </a:rPr>
              <a:t>this_sum</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设置当前最大子序列和</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start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           //</a:t>
            </a:r>
            <a:r>
              <a:rPr lang="zh-CN" altLang="en-US" spc="-90" dirty="0">
                <a:latin typeface="微软雅黑" panose="020B0503020204020204" pitchFamily="34" charset="-122"/>
                <a:ea typeface="微软雅黑" panose="020B0503020204020204" pitchFamily="34" charset="-122"/>
              </a:rPr>
              <a:t>设置当前最大子序列起始位置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finish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j          //</a:t>
            </a:r>
            <a:r>
              <a:rPr lang="zh-CN" altLang="en-US" spc="-90" dirty="0">
                <a:latin typeface="微软雅黑" panose="020B0503020204020204" pitchFamily="34" charset="-122"/>
                <a:ea typeface="微软雅黑" panose="020B0503020204020204" pitchFamily="34" charset="-122"/>
              </a:rPr>
              <a:t>设置当前最大子序列结束位置</a:t>
            </a:r>
            <a:endParaRPr lang="en-US" altLang="zh-CN"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 | </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zh-CN" altLang="zh-CN" spc="-90" dirty="0">
                <a:latin typeface="微软雅黑" panose="020B0503020204020204" pitchFamily="34" charset="-122"/>
                <a:ea typeface="微软雅黑" panose="020B0503020204020204" pitchFamily="34" charset="-122"/>
              </a:rPr>
              <a:t>|</a:t>
            </a:r>
            <a:r>
              <a:rPr lang="en-US" altLang="zh-CN" spc="-90" dirty="0">
                <a:latin typeface="微软雅黑" panose="020B0503020204020204" pitchFamily="34" charset="-122"/>
                <a:ea typeface="微软雅黑" panose="020B0503020204020204" pitchFamily="34" charset="-122"/>
              </a:rPr>
              <a:t>  </a:t>
            </a:r>
            <a:r>
              <a:rPr lang="zh-CN" altLang="zh-CN" b="1" spc="-90" dirty="0">
                <a:latin typeface="微软雅黑" panose="020B0503020204020204" pitchFamily="34" charset="-122"/>
                <a:ea typeface="微软雅黑" panose="020B0503020204020204" pitchFamily="34" charset="-122"/>
              </a:rPr>
              <a:t>end</a:t>
            </a:r>
            <a:endParaRPr lang="en-US" altLang="zh-CN" b="1" spc="-9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90" dirty="0">
                <a:latin typeface="微软雅黑" panose="020B0503020204020204" pitchFamily="34" charset="-122"/>
                <a:ea typeface="微软雅黑" panose="020B0503020204020204" pitchFamily="34" charset="-122"/>
              </a:rPr>
              <a:t>  </a:t>
            </a:r>
            <a:r>
              <a:rPr lang="en-US" altLang="zh-CN" b="1" spc="-90" dirty="0">
                <a:latin typeface="微软雅黑" panose="020B0503020204020204" pitchFamily="34" charset="-122"/>
                <a:ea typeface="微软雅黑" panose="020B0503020204020204" pitchFamily="34" charset="-122"/>
              </a:rPr>
              <a:t>end</a:t>
            </a:r>
            <a:endParaRPr lang="zh-CN" altLang="zh-CN" b="1" spc="-9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9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00415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B3280F0D-13E8-4191-9EF8-BCBAE97BB85E}"/>
              </a:ext>
            </a:extLst>
          </p:cNvPr>
          <p:cNvSpPr txBox="1">
            <a:spLocks/>
          </p:cNvSpPr>
          <p:nvPr/>
        </p:nvSpPr>
        <p:spPr>
          <a:xfrm>
            <a:off x="584226" y="3603600"/>
            <a:ext cx="4483074" cy="29831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en-US" altLang="zh-CN" sz="2200" b="1" baseline="30000" dirty="0"/>
              <a:t>2</a:t>
            </a:r>
            <a:r>
              <a:rPr lang="en-US" altLang="zh-CN" sz="2200" b="1" dirty="0"/>
              <a:t>)</a:t>
            </a:r>
            <a:r>
              <a:rPr lang="zh-CN" altLang="en-US" sz="2200" b="1" dirty="0"/>
              <a:t>算法</a:t>
            </a:r>
            <a:r>
              <a:rPr lang="zh-CN" altLang="en-US" sz="2200" dirty="0"/>
              <a:t>：</a:t>
            </a:r>
            <a:endParaRPr lang="en-US" altLang="zh-CN" sz="2200" dirty="0"/>
          </a:p>
          <a:p>
            <a:pPr>
              <a:lnSpc>
                <a:spcPct val="110000"/>
              </a:lnSpc>
              <a:spcBef>
                <a:spcPts val="0"/>
              </a:spcBef>
            </a:pPr>
            <a:r>
              <a:rPr lang="en-US" altLang="zh-CN" sz="2200" dirty="0"/>
              <a:t>O(n</a:t>
            </a:r>
            <a:r>
              <a:rPr lang="en-US" altLang="zh-CN" sz="2200" baseline="30000" dirty="0"/>
              <a:t>3</a:t>
            </a:r>
            <a:r>
              <a:rPr lang="en-US" altLang="zh-CN" sz="2200" dirty="0"/>
              <a:t>)</a:t>
            </a:r>
            <a:r>
              <a:rPr lang="zh-CN" altLang="en-US" sz="2200" dirty="0"/>
              <a:t>算法的第三个循环是重复了第二个循环求和，于是可以简化为双重循环（</a:t>
            </a:r>
            <a:r>
              <a:rPr lang="zh-CN" altLang="en-US" sz="2200" dirty="0">
                <a:solidFill>
                  <a:srgbClr val="FF0000"/>
                </a:solidFill>
              </a:rPr>
              <a:t>？</a:t>
            </a:r>
            <a:r>
              <a:rPr lang="zh-CN" altLang="en-US" sz="2200" dirty="0"/>
              <a:t>）</a:t>
            </a:r>
            <a:endParaRPr lang="en-US" altLang="zh-CN" sz="2200" dirty="0"/>
          </a:p>
          <a:p>
            <a:pPr>
              <a:lnSpc>
                <a:spcPct val="110000"/>
              </a:lnSpc>
              <a:spcBef>
                <a:spcPts val="0"/>
              </a:spcBef>
            </a:pPr>
            <a:r>
              <a:rPr lang="zh-CN" altLang="en-US" sz="2200" dirty="0"/>
              <a:t>同样运用求积定理，两层</a:t>
            </a:r>
            <a:r>
              <a:rPr lang="en-US" altLang="zh-CN" sz="2200" dirty="0"/>
              <a:t>for</a:t>
            </a:r>
            <a:r>
              <a:rPr lang="zh-CN" altLang="en-US" sz="2200" dirty="0"/>
              <a:t>循环：</a:t>
            </a:r>
            <a:endParaRPr lang="en-US" altLang="zh-CN" sz="2200" dirty="0"/>
          </a:p>
          <a:p>
            <a:pPr>
              <a:lnSpc>
                <a:spcPct val="110000"/>
              </a:lnSpc>
            </a:pP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r>
              <a:rPr lang="en-US" altLang="zh-CN" sz="2200" b="1" baseline="30000" dirty="0">
                <a:solidFill>
                  <a:srgbClr val="C00000"/>
                </a:solidFill>
              </a:rPr>
              <a:t>2</a:t>
            </a:r>
            <a:r>
              <a:rPr lang="en-US" altLang="zh-CN" sz="2200" b="1" dirty="0">
                <a:solidFill>
                  <a:srgbClr val="C00000"/>
                </a:solidFill>
              </a:rPr>
              <a:t>)</a:t>
            </a:r>
          </a:p>
        </p:txBody>
      </p:sp>
      <p:grpSp>
        <p:nvGrpSpPr>
          <p:cNvPr id="11" name="组合 10">
            <a:extLst>
              <a:ext uri="{FF2B5EF4-FFF2-40B4-BE49-F238E27FC236}">
                <a16:creationId xmlns:a16="http://schemas.microsoft.com/office/drawing/2014/main" id="{EEE9F42E-2315-438C-89D3-AF3161B98CB7}"/>
              </a:ext>
            </a:extLst>
          </p:cNvPr>
          <p:cNvGrpSpPr/>
          <p:nvPr/>
        </p:nvGrpSpPr>
        <p:grpSpPr>
          <a:xfrm>
            <a:off x="660425" y="5434983"/>
            <a:ext cx="4190994" cy="743019"/>
            <a:chOff x="8557166" y="5300509"/>
            <a:chExt cx="3050608" cy="743019"/>
          </a:xfrm>
        </p:grpSpPr>
        <p:sp>
          <p:nvSpPr>
            <p:cNvPr id="12" name="矩形 11">
              <a:extLst>
                <a:ext uri="{FF2B5EF4-FFF2-40B4-BE49-F238E27FC236}">
                  <a16:creationId xmlns:a16="http://schemas.microsoft.com/office/drawing/2014/main" id="{30159327-C5AC-47B6-B20E-70A54395F164}"/>
                </a:ext>
              </a:extLst>
            </p:cNvPr>
            <p:cNvSpPr/>
            <p:nvPr/>
          </p:nvSpPr>
          <p:spPr>
            <a:xfrm>
              <a:off x="8627915" y="5451480"/>
              <a:ext cx="2979859" cy="400110"/>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 =n(n+1)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/2</a:t>
              </a:r>
              <a:r>
                <a:rPr lang="en-US" altLang="zh-CN" sz="2000" dirty="0">
                  <a:latin typeface="微软雅黑" panose="020B0503020204020204" pitchFamily="34" charset="-122"/>
                  <a:ea typeface="微软雅黑" panose="020B0503020204020204" pitchFamily="34" charset="-122"/>
                </a:rPr>
                <a:t> = O(n</a:t>
              </a:r>
              <a:r>
                <a:rPr lang="en-US" altLang="zh-CN" sz="2000" baseline="30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32FB06DE-A699-4E57-92E6-0759179E3F16}"/>
                </a:ext>
              </a:extLst>
            </p:cNvPr>
            <p:cNvSpPr/>
            <p:nvPr/>
          </p:nvSpPr>
          <p:spPr>
            <a:xfrm>
              <a:off x="8557166" y="5766529"/>
              <a:ext cx="547528" cy="276999"/>
            </a:xfrm>
            <a:prstGeom prst="rect">
              <a:avLst/>
            </a:prstGeom>
          </p:spPr>
          <p:txBody>
            <a:bodyPr wrap="square">
              <a:spAutoFit/>
            </a:bodyPr>
            <a:lstStyle/>
            <a:p>
              <a:pPr algn="ctr"/>
              <a:r>
                <a:rPr lang="en-US" altLang="zh-CN" sz="1200" dirty="0" err="1">
                  <a:latin typeface="微软雅黑" panose="020B0503020204020204" pitchFamily="34" charset="-122"/>
                  <a:ea typeface="微软雅黑" panose="020B0503020204020204" pitchFamily="34" charset="-122"/>
                </a:rPr>
                <a:t>i</a:t>
              </a:r>
              <a:r>
                <a:rPr lang="en-US" altLang="zh-CN" sz="1200" dirty="0">
                  <a:latin typeface="微软雅黑" panose="020B0503020204020204" pitchFamily="34" charset="-122"/>
                  <a:ea typeface="微软雅黑" panose="020B0503020204020204" pitchFamily="34" charset="-122"/>
                </a:rPr>
                <a:t>=1 j=</a:t>
              </a:r>
              <a:r>
                <a:rPr lang="en-US" altLang="zh-CN" sz="1200" dirty="0" err="1">
                  <a:latin typeface="微软雅黑" panose="020B0503020204020204" pitchFamily="34" charset="-122"/>
                  <a:ea typeface="微软雅黑" panose="020B0503020204020204" pitchFamily="34" charset="-122"/>
                </a:rPr>
                <a:t>i</a:t>
              </a:r>
              <a:endParaRPr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a:extLst>
                <a:ext uri="{FF2B5EF4-FFF2-40B4-BE49-F238E27FC236}">
                  <a16:creationId xmlns:a16="http://schemas.microsoft.com/office/drawing/2014/main" id="{778D603E-6C7B-4BBD-9C56-70DB10C83767}"/>
                </a:ext>
              </a:extLst>
            </p:cNvPr>
            <p:cNvSpPr/>
            <p:nvPr/>
          </p:nvSpPr>
          <p:spPr>
            <a:xfrm>
              <a:off x="8557166" y="5300509"/>
              <a:ext cx="592327" cy="276999"/>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Arial" panose="020B0604020202020204" pitchFamily="34" charset="0"/>
                </a:rPr>
                <a:t>n </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1200" dirty="0">
                  <a:latin typeface="微软雅黑" panose="020B0503020204020204" pitchFamily="34" charset="-122"/>
                  <a:ea typeface="微软雅黑" panose="020B0503020204020204" pitchFamily="34" charset="-122"/>
                  <a:cs typeface="Arial" panose="020B0604020202020204" pitchFamily="34" charset="0"/>
                </a:rPr>
                <a:t>n</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  </a:t>
              </a: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任意多边形: 形状 13">
            <a:extLst>
              <a:ext uri="{FF2B5EF4-FFF2-40B4-BE49-F238E27FC236}">
                <a16:creationId xmlns:a16="http://schemas.microsoft.com/office/drawing/2014/main" id="{E13667C5-A58E-4A63-A15D-2978E7A78CB2}"/>
              </a:ext>
            </a:extLst>
          </p:cNvPr>
          <p:cNvSpPr/>
          <p:nvPr/>
        </p:nvSpPr>
        <p:spPr>
          <a:xfrm>
            <a:off x="5545016" y="1306830"/>
            <a:ext cx="6411124" cy="52434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算法</a:t>
            </a:r>
            <a:r>
              <a:rPr lang="en-US" altLang="zh-CN" spc="-40" dirty="0">
                <a:latin typeface="微软雅黑" panose="020B0503020204020204" pitchFamily="34" charset="-122"/>
                <a:ea typeface="微软雅黑" panose="020B0503020204020204" pitchFamily="34" charset="-122"/>
              </a:rPr>
              <a:t>1-8</a:t>
            </a:r>
            <a:r>
              <a:rPr lang="zh-CN"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连续子序列最大和问题</a:t>
            </a:r>
            <a:r>
              <a:rPr lang="en-US" altLang="zh-CN" spc="-40" dirty="0">
                <a:latin typeface="微软雅黑" panose="020B0503020204020204" pitchFamily="34" charset="-122"/>
                <a:ea typeface="微软雅黑" panose="020B0503020204020204" pitchFamily="34" charset="-122"/>
              </a:rPr>
              <a:t> - O(n</a:t>
            </a:r>
            <a:r>
              <a:rPr lang="en-US" altLang="zh-CN" spc="-40" baseline="30000" dirty="0">
                <a:latin typeface="微软雅黑" panose="020B0503020204020204" pitchFamily="34" charset="-122"/>
                <a:ea typeface="微软雅黑" panose="020B0503020204020204" pitchFamily="34" charset="-122"/>
              </a:rPr>
              <a:t>2</a:t>
            </a:r>
            <a:r>
              <a:rPr lang="en-US"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算法片段</a:t>
            </a:r>
            <a:endParaRPr lang="zh-CN" altLang="zh-CN"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输入：</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s.array</a:t>
            </a:r>
            <a:r>
              <a:rPr lang="en-US" altLang="zh-CN" spc="-40" dirty="0">
                <a:latin typeface="微软雅黑" panose="020B0503020204020204" pitchFamily="34" charset="-122"/>
                <a:ea typeface="微软雅黑" panose="020B0503020204020204" pitchFamily="34" charset="-122"/>
              </a:rPr>
              <a:t>[</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a:t>
            </a:r>
            <a:r>
              <a:rPr lang="zh-CN" altLang="zh-CN" spc="-4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 输出：</a:t>
            </a:r>
            <a:r>
              <a:rPr lang="zh-CN" altLang="en-US" spc="-40" dirty="0">
                <a:latin typeface="微软雅黑" panose="020B0503020204020204" pitchFamily="34" charset="-122"/>
                <a:ea typeface="微软雅黑" panose="020B0503020204020204" pitchFamily="34" charset="-122"/>
              </a:rPr>
              <a:t>序列</a:t>
            </a:r>
            <a:r>
              <a:rPr lang="en-US" altLang="zh-CN" spc="-40" dirty="0">
                <a:latin typeface="微软雅黑" panose="020B0503020204020204" pitchFamily="34" charset="-122"/>
                <a:ea typeface="微软雅黑" panose="020B0503020204020204" pitchFamily="34" charset="-122"/>
              </a:rPr>
              <a:t>s</a:t>
            </a:r>
            <a:r>
              <a:rPr lang="zh-CN" altLang="en-US" spc="-40" dirty="0">
                <a:latin typeface="微软雅黑" panose="020B0503020204020204" pitchFamily="34" charset="-122"/>
                <a:ea typeface="微软雅黑" panose="020B0503020204020204" pitchFamily="34" charset="-122"/>
              </a:rPr>
              <a:t>中最大的连续子序列之和</a:t>
            </a:r>
            <a:r>
              <a:rPr lang="en-US" altLang="zh-CN" spc="-40" dirty="0" err="1">
                <a:latin typeface="微软雅黑" panose="020B0503020204020204" pitchFamily="34" charset="-122"/>
                <a:ea typeface="微软雅黑" panose="020B0503020204020204" pitchFamily="34" charset="-122"/>
              </a:rPr>
              <a:t>max_sum</a:t>
            </a:r>
            <a:endParaRPr lang="zh-CN" altLang="zh-CN" spc="-40" dirty="0">
              <a:latin typeface="微软雅黑" panose="020B0503020204020204" pitchFamily="34" charset="-122"/>
              <a:ea typeface="微软雅黑" panose="020B0503020204020204" pitchFamily="34" charset="-122"/>
            </a:endParaRPr>
          </a:p>
          <a:p>
            <a:pPr marL="342900" lvl="0" indent="-342900" eaLnBrk="0" fontAlgn="base" hangingPunct="0">
              <a:spcBef>
                <a:spcPct val="0"/>
              </a:spcBef>
              <a:spcAft>
                <a:spcPct val="0"/>
              </a:spcAft>
              <a:buFont typeface="+mj-lt"/>
              <a:buAutoNum type="arabicPeriod"/>
            </a:pPr>
            <a:r>
              <a:rPr lang="en-US" altLang="zh-CN" spc="-40" dirty="0" err="1">
                <a:latin typeface="微软雅黑" panose="020B0503020204020204" pitchFamily="34" charset="-122"/>
                <a:ea typeface="微软雅黑" panose="020B0503020204020204" pitchFamily="34" charset="-122"/>
              </a:rPr>
              <a:t>max_sum</a:t>
            </a: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设置最大子序列和初值</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i</a:t>
            </a:r>
            <a:r>
              <a:rPr lang="zh-CN" altLang="en-US"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1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子序列起始位置</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0	//</a:t>
            </a:r>
            <a:r>
              <a:rPr lang="zh-CN" altLang="en-US" spc="-40" dirty="0">
                <a:latin typeface="微软雅黑" panose="020B0503020204020204" pitchFamily="34" charset="-122"/>
                <a:ea typeface="微软雅黑" panose="020B0503020204020204" pitchFamily="34" charset="-122"/>
              </a:rPr>
              <a:t>设置子序列和初值</a:t>
            </a:r>
            <a:endParaRPr lang="zh-CN"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for</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j</a:t>
            </a:r>
            <a:r>
              <a:rPr lang="zh-CN" altLang="en-US"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zh-CN" altLang="en-US"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zh-CN" altLang="zh-CN" spc="-40" dirty="0">
                <a:latin typeface="微软雅黑" panose="020B0503020204020204" pitchFamily="34" charset="-122"/>
                <a:ea typeface="微软雅黑" panose="020B0503020204020204" pitchFamily="34" charset="-122"/>
              </a:rPr>
              <a:t> </a:t>
            </a:r>
            <a:r>
              <a:rPr lang="zh-CN" altLang="zh-CN" b="1" spc="-40" dirty="0">
                <a:latin typeface="微软雅黑" panose="020B0503020204020204" pitchFamily="34" charset="-122"/>
                <a:ea typeface="微软雅黑" panose="020B0503020204020204" pitchFamily="34" charset="-122"/>
              </a:rPr>
              <a:t>to</a:t>
            </a:r>
            <a:r>
              <a:rPr lang="zh-CN" altLang="zh-CN" spc="-40" dirty="0">
                <a:latin typeface="微软雅黑" panose="020B0503020204020204" pitchFamily="34" charset="-122"/>
                <a:ea typeface="微软雅黑" panose="020B0503020204020204" pitchFamily="34" charset="-122"/>
              </a:rPr>
              <a:t> n </a:t>
            </a:r>
            <a:r>
              <a:rPr lang="zh-CN" altLang="zh-CN" b="1" spc="-40" dirty="0">
                <a:latin typeface="微软雅黑" panose="020B0503020204020204" pitchFamily="34" charset="-122"/>
                <a:ea typeface="微软雅黑" panose="020B0503020204020204" pitchFamily="34" charset="-122"/>
              </a:rPr>
              <a:t>do</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  | </a:t>
            </a:r>
            <a:r>
              <a:rPr lang="en-US" altLang="zh-CN" spc="-40" dirty="0">
                <a:latin typeface="微软雅黑" panose="020B0503020204020204" pitchFamily="34" charset="-122"/>
                <a:ea typeface="微软雅黑" panose="020B0503020204020204" pitchFamily="34" charset="-122"/>
              </a:rPr>
              <a:t>  </a:t>
            </a:r>
            <a:r>
              <a:rPr lang="en-US" altLang="zh-CN" spc="-40" dirty="0" err="1">
                <a:solidFill>
                  <a:srgbClr val="FFFF00"/>
                </a:solidFill>
                <a:latin typeface="微软雅黑" panose="020B0503020204020204" pitchFamily="34" charset="-122"/>
                <a:ea typeface="微软雅黑" panose="020B0503020204020204" pitchFamily="34" charset="-122"/>
              </a:rPr>
              <a:t>this_sum</a:t>
            </a:r>
            <a:r>
              <a:rPr lang="zh-CN" altLang="zh-CN" spc="-40" dirty="0">
                <a:solidFill>
                  <a:srgbClr val="FFFF00"/>
                </a:solidFill>
                <a:latin typeface="微软雅黑" panose="020B0503020204020204" pitchFamily="34" charset="-122"/>
                <a:ea typeface="微软雅黑" panose="020B0503020204020204" pitchFamily="34" charset="-122"/>
              </a:rPr>
              <a:t> ← </a:t>
            </a:r>
            <a:r>
              <a:rPr lang="en-US" altLang="zh-CN" spc="-40" dirty="0" err="1">
                <a:solidFill>
                  <a:srgbClr val="FFFF00"/>
                </a:solidFill>
                <a:latin typeface="微软雅黑" panose="020B0503020204020204" pitchFamily="34" charset="-122"/>
                <a:ea typeface="微软雅黑" panose="020B0503020204020204" pitchFamily="34" charset="-122"/>
              </a:rPr>
              <a:t>this_sum+s</a:t>
            </a:r>
            <a:r>
              <a:rPr lang="en-US" altLang="zh-CN" spc="-40" dirty="0">
                <a:solidFill>
                  <a:srgbClr val="FFFF00"/>
                </a:solidFill>
                <a:latin typeface="微软雅黑" panose="020B0503020204020204" pitchFamily="34" charset="-122"/>
                <a:ea typeface="微软雅黑" panose="020B0503020204020204" pitchFamily="34" charset="-122"/>
              </a:rPr>
              <a:t>[j]</a:t>
            </a: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   if</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&gt; </a:t>
            </a:r>
            <a:r>
              <a:rPr lang="en-US" altLang="zh-CN" spc="-40" dirty="0" err="1">
                <a:latin typeface="微软雅黑" panose="020B0503020204020204" pitchFamily="34" charset="-122"/>
                <a:ea typeface="微软雅黑" panose="020B0503020204020204" pitchFamily="34" charset="-122"/>
              </a:rPr>
              <a:t>max_sum</a:t>
            </a:r>
            <a:r>
              <a:rPr lang="en-US" altLang="zh-CN" spc="-40" dirty="0">
                <a:latin typeface="微软雅黑" panose="020B0503020204020204" pitchFamily="34" charset="-122"/>
                <a:ea typeface="微软雅黑" panose="020B0503020204020204" pitchFamily="34" charset="-122"/>
              </a:rPr>
              <a:t> </a:t>
            </a:r>
            <a:r>
              <a:rPr lang="en-US" altLang="zh-CN" b="1" spc="-40" dirty="0">
                <a:latin typeface="微软雅黑" panose="020B0503020204020204" pitchFamily="34" charset="-122"/>
                <a:ea typeface="微软雅黑" panose="020B0503020204020204" pitchFamily="34" charset="-122"/>
              </a:rPr>
              <a:t>then</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如当前子序列和更大</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max_sum</a:t>
            </a:r>
            <a:r>
              <a:rPr lang="zh-CN" altLang="zh-CN" spc="-40" dirty="0">
                <a:latin typeface="微软雅黑" panose="020B0503020204020204" pitchFamily="34" charset="-122"/>
                <a:ea typeface="微软雅黑" panose="020B0503020204020204" pitchFamily="34" charset="-122"/>
              </a:rPr>
              <a:t> ← </a:t>
            </a:r>
            <a:r>
              <a:rPr lang="en-US" altLang="zh-CN" spc="-40" dirty="0" err="1">
                <a:latin typeface="微软雅黑" panose="020B0503020204020204" pitchFamily="34" charset="-122"/>
                <a:ea typeface="微软雅黑" panose="020B0503020204020204" pitchFamily="34" charset="-122"/>
              </a:rPr>
              <a:t>this_sum</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设置当前最大子序列和</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  start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a:t>
            </a:r>
            <a:r>
              <a:rPr lang="en-US" altLang="zh-CN" spc="-40" dirty="0" err="1">
                <a:latin typeface="微软雅黑" panose="020B0503020204020204" pitchFamily="34" charset="-122"/>
                <a:ea typeface="微软雅黑" panose="020B0503020204020204" pitchFamily="34" charset="-122"/>
              </a:rPr>
              <a:t>i</a:t>
            </a:r>
            <a:r>
              <a:rPr lang="en-US" altLang="zh-CN" spc="-40" dirty="0">
                <a:latin typeface="微软雅黑" panose="020B0503020204020204" pitchFamily="34" charset="-122"/>
                <a:ea typeface="微软雅黑" panose="020B0503020204020204" pitchFamily="34" charset="-122"/>
              </a:rPr>
              <a:t>	  //</a:t>
            </a:r>
            <a:r>
              <a:rPr lang="zh-CN" altLang="en-US" spc="-40" dirty="0">
                <a:latin typeface="微软雅黑" panose="020B0503020204020204" pitchFamily="34" charset="-122"/>
                <a:ea typeface="微软雅黑" panose="020B0503020204020204" pitchFamily="34" charset="-122"/>
              </a:rPr>
              <a:t>设置当前最大子序列起始位置</a:t>
            </a:r>
            <a:endParaRPr lang="en-US" altLang="zh-CN" spc="-40" dirty="0">
              <a:latin typeface="微软雅黑" panose="020B0503020204020204" pitchFamily="34" charset="-122"/>
              <a:ea typeface="微软雅黑" panose="020B0503020204020204" pitchFamily="34" charset="-122"/>
            </a:endParaRPr>
          </a:p>
          <a:p>
            <a:pPr marL="216000" indent="-216000" eaLnBrk="0" fontAlgn="base" hangingPunct="0">
              <a:spcBef>
                <a:spcPct val="0"/>
              </a:spcBef>
              <a:spcAft>
                <a:spcPct val="0"/>
              </a:spcAft>
              <a:buFont typeface="+mj-lt"/>
              <a:buAutoNum type="arabicPeriod"/>
            </a:pP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 </a:t>
            </a:r>
            <a:r>
              <a:rPr lang="en-US" altLang="zh-CN" spc="-40" dirty="0">
                <a:latin typeface="微软雅黑" panose="020B0503020204020204" pitchFamily="34" charset="-122"/>
                <a:ea typeface="微软雅黑" panose="020B0503020204020204" pitchFamily="34" charset="-122"/>
              </a:rPr>
              <a:t>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  finish </a:t>
            </a: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j           //</a:t>
            </a:r>
            <a:r>
              <a:rPr lang="zh-CN" altLang="en-US" spc="-40" dirty="0">
                <a:latin typeface="微软雅黑" panose="020B0503020204020204" pitchFamily="34" charset="-122"/>
                <a:ea typeface="微软雅黑" panose="020B0503020204020204" pitchFamily="34" charset="-122"/>
              </a:rPr>
              <a:t>设置当前最大子序列结束位置</a:t>
            </a:r>
            <a:endParaRPr lang="en-US" altLang="zh-CN"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zh-CN" altLang="zh-CN" spc="-40" dirty="0">
                <a:latin typeface="微软雅黑" panose="020B0503020204020204" pitchFamily="34" charset="-122"/>
                <a:ea typeface="微软雅黑" panose="020B0503020204020204" pitchFamily="34" charset="-122"/>
              </a:rPr>
              <a:t>|</a:t>
            </a:r>
            <a:r>
              <a:rPr lang="en-US" altLang="zh-CN" spc="-40" dirty="0">
                <a:latin typeface="微软雅黑" panose="020B0503020204020204" pitchFamily="34" charset="-122"/>
                <a:ea typeface="微软雅黑" panose="020B0503020204020204" pitchFamily="34" charset="-122"/>
              </a:rPr>
              <a:t>  |   </a:t>
            </a:r>
            <a:r>
              <a:rPr lang="zh-CN" altLang="zh-CN" b="1" spc="-40" dirty="0">
                <a:latin typeface="微软雅黑" panose="020B0503020204020204" pitchFamily="34" charset="-122"/>
                <a:ea typeface="微软雅黑" panose="020B0503020204020204" pitchFamily="34" charset="-122"/>
              </a:rPr>
              <a:t>end</a:t>
            </a:r>
            <a:endParaRPr lang="en-US" altLang="zh-CN" b="1" spc="-40" dirty="0">
              <a:latin typeface="微软雅黑" panose="020B0503020204020204" pitchFamily="34" charset="-122"/>
              <a:ea typeface="微软雅黑" panose="020B0503020204020204" pitchFamily="34" charset="-122"/>
            </a:endParaRPr>
          </a:p>
          <a:p>
            <a:pPr marL="342900" indent="-342900" eaLnBrk="0" fontAlgn="base" hangingPunct="0">
              <a:spcBef>
                <a:spcPct val="0"/>
              </a:spcBef>
              <a:spcAft>
                <a:spcPct val="0"/>
              </a:spcAft>
              <a:buFont typeface="+mj-lt"/>
              <a:buAutoNum type="arabicPeriod"/>
            </a:pPr>
            <a:r>
              <a:rPr lang="en-US" altLang="zh-CN" b="1" spc="-40" dirty="0">
                <a:latin typeface="微软雅黑" panose="020B0503020204020204" pitchFamily="34" charset="-122"/>
                <a:ea typeface="微软雅黑" panose="020B0503020204020204" pitchFamily="34" charset="-122"/>
              </a:rPr>
              <a:t>|  end</a:t>
            </a:r>
          </a:p>
          <a:p>
            <a:pPr marL="342900" indent="-342900" eaLnBrk="0" fontAlgn="base" hangingPunct="0">
              <a:spcBef>
                <a:spcPct val="0"/>
              </a:spcBef>
              <a:spcAft>
                <a:spcPct val="0"/>
              </a:spcAft>
              <a:buFont typeface="+mj-lt"/>
              <a:buAutoNum type="arabicPeriod"/>
            </a:pPr>
            <a:r>
              <a:rPr lang="en-US" altLang="zh-CN" b="1" spc="-40" dirty="0">
                <a:latin typeface="微软雅黑" panose="020B0503020204020204" pitchFamily="34" charset="-122"/>
                <a:ea typeface="微软雅黑" panose="020B0503020204020204" pitchFamily="34" charset="-122"/>
              </a:rPr>
              <a:t>end</a:t>
            </a:r>
            <a:endParaRPr lang="zh-CN" altLang="zh-CN" b="1" spc="-4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4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5" name="内容占位符 4">
                <a:extLst>
                  <a:ext uri="{FF2B5EF4-FFF2-40B4-BE49-F238E27FC236}">
                    <a16:creationId xmlns:a16="http://schemas.microsoft.com/office/drawing/2014/main" id="{6E1DD369-9FBB-4AB2-9C6A-A4DACD69F5DD}"/>
                  </a:ext>
                </a:extLst>
              </p:cNvPr>
              <p:cNvSpPr>
                <a:spLocks noGrp="1"/>
              </p:cNvSpPr>
              <p:nvPr>
                <p:ph idx="11"/>
              </p:nvPr>
            </p:nvSpPr>
            <p:spPr>
              <a:xfrm>
                <a:off x="317525" y="1234877"/>
                <a:ext cx="5227491" cy="2293327"/>
              </a:xfrm>
            </p:spPr>
            <p:txBody>
              <a:bodyPr>
                <a:normAutofit fontScale="92500" lnSpcReduction="10000"/>
              </a:bodyPr>
              <a:lstStyle/>
              <a:p>
                <a:pPr>
                  <a:lnSpc>
                    <a:spcPct val="130000"/>
                  </a:lnSpc>
                </a:pPr>
                <a:r>
                  <a:rPr lang="zh-CN" altLang="en-US" sz="2200" b="1" dirty="0"/>
                  <a:t>例</a:t>
                </a:r>
                <a:r>
                  <a:rPr lang="zh-CN" altLang="en-US" sz="2200" dirty="0"/>
                  <a:t>：</a:t>
                </a:r>
                <a:r>
                  <a:rPr lang="zh-CN" altLang="en-US" sz="2400" dirty="0">
                    <a:latin typeface="Times New Roman" panose="02020603050405020304" pitchFamily="18" charset="0"/>
                  </a:rPr>
                  <a:t>给定</a:t>
                </a:r>
                <a:r>
                  <a:rPr lang="en-US" altLang="zh-CN" sz="2400" i="1" dirty="0">
                    <a:latin typeface="Times New Roman" panose="02020603050405020304" pitchFamily="18" charset="0"/>
                  </a:rPr>
                  <a:t>n </a:t>
                </a:r>
                <a:r>
                  <a:rPr lang="zh-CN" altLang="en-US" sz="2400" dirty="0">
                    <a:latin typeface="Times New Roman" panose="02020603050405020304" pitchFamily="18" charset="0"/>
                  </a:rPr>
                  <a:t>个整数（可以为负数）的序列 </a:t>
                </a:r>
              </a:p>
              <a:p>
                <a:pPr>
                  <a:lnSpc>
                    <a:spcPct val="110000"/>
                  </a:lnSpc>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s</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s</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 , </a:t>
                </a:r>
                <a:r>
                  <a:rPr lang="en-US" altLang="zh-CN" sz="2400" b="1" i="1" dirty="0" err="1">
                    <a:latin typeface="Times New Roman" panose="02020603050405020304" pitchFamily="18" charset="0"/>
                  </a:rPr>
                  <a:t>s</a:t>
                </a:r>
                <a:r>
                  <a:rPr lang="en-US" altLang="zh-CN" sz="2400" b="1" i="1" baseline="-25000" dirty="0" err="1">
                    <a:latin typeface="Times New Roman" panose="02020603050405020304" pitchFamily="18" charset="0"/>
                  </a:rPr>
                  <a:t>n</a:t>
                </a:r>
                <a:r>
                  <a:rPr lang="en-US" altLang="zh-CN" sz="2400" b="1" dirty="0">
                    <a:latin typeface="Times New Roman" panose="02020603050405020304" pitchFamily="18" charset="0"/>
                  </a:rPr>
                  <a:t>) </a:t>
                </a:r>
              </a:p>
              <a:p>
                <a:pPr algn="just">
                  <a:lnSpc>
                    <a:spcPct val="110000"/>
                  </a:lnSpc>
                </a:pPr>
                <a:r>
                  <a:rPr lang="zh-CN" altLang="en-US" sz="2400" dirty="0">
                    <a:latin typeface="Times New Roman" panose="02020603050405020304" pitchFamily="18" charset="0"/>
                  </a:rPr>
                  <a:t>        求</a:t>
                </a:r>
                <a:endParaRPr lang="en-US" altLang="zh-CN" sz="2400" dirty="0">
                  <a:latin typeface="Times New Roman" panose="02020603050405020304" pitchFamily="18" charset="0"/>
                </a:endParaRPr>
              </a:p>
              <a:p>
                <a:pPr algn="just">
                  <a:lnSpc>
                    <a:spcPct val="110000"/>
                  </a:lnSpc>
                </a:pPr>
                <a:r>
                  <a:rPr lang="en-US" altLang="zh-CN" sz="2800" dirty="0">
                    <a:latin typeface="Times New Roman" panose="02020603050405020304" pitchFamily="18" charset="0"/>
                  </a:rPr>
                  <a:t>          </a:t>
                </a:r>
                <a14:m>
                  <m:oMath xmlns:m="http://schemas.openxmlformats.org/officeDocument/2006/math">
                    <m:r>
                      <m:rPr>
                        <m:sty m:val="p"/>
                      </m:rPr>
                      <a:rPr lang="en-US" altLang="zh-CN" sz="2800">
                        <a:latin typeface="Cambria Math" panose="02040503050406030204" pitchFamily="18" charset="0"/>
                      </a:rPr>
                      <m:t>max</m:t>
                    </m:r>
                    <m:r>
                      <a:rPr lang="en-US" altLang="zh-CN" sz="2800" i="1">
                        <a:latin typeface="Cambria Math" panose="02040503050406030204" pitchFamily="18" charset="0"/>
                      </a:rPr>
                      <m:t>⁡{0, </m:t>
                    </m:r>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max</m:t>
                            </m:r>
                          </m:e>
                          <m:lim>
                            <m:r>
                              <a:rPr lang="en-US" altLang="zh-CN" sz="2800" i="1">
                                <a:latin typeface="Cambria Math" panose="02040503050406030204" pitchFamily="18" charset="0"/>
                              </a:rPr>
                              <m:t>1≤</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𝑛</m:t>
                            </m:r>
                          </m:lim>
                        </m:limLow>
                      </m:fName>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𝑘</m:t>
                            </m:r>
                            <m:r>
                              <a:rPr lang="en-US" altLang="zh-CN" sz="2800" i="1">
                                <a:latin typeface="Cambria Math" panose="02040503050406030204" pitchFamily="18" charset="0"/>
                              </a:rPr>
                              <m:t>=</m:t>
                            </m:r>
                            <m:r>
                              <a:rPr lang="en-US" altLang="zh-CN" sz="2800" i="1">
                                <a:latin typeface="Cambria Math" panose="02040503050406030204" pitchFamily="18" charset="0"/>
                              </a:rPr>
                              <m:t>𝑖</m:t>
                            </m:r>
                          </m:sub>
                          <m:sup>
                            <m:r>
                              <a:rPr lang="en-US" altLang="zh-CN" sz="2800" i="1">
                                <a:latin typeface="Cambria Math" panose="02040503050406030204" pitchFamily="18" charset="0"/>
                              </a:rPr>
                              <m:t>𝑗</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𝑘</m:t>
                                </m:r>
                              </m:sub>
                            </m:sSub>
                            <m:r>
                              <a:rPr lang="en-US" altLang="zh-CN" sz="2800" i="1">
                                <a:latin typeface="Cambria Math" panose="02040503050406030204" pitchFamily="18" charset="0"/>
                              </a:rPr>
                              <m:t> }</m:t>
                            </m:r>
                          </m:e>
                        </m:nary>
                      </m:e>
                    </m:func>
                  </m:oMath>
                </a14:m>
                <a:endParaRPr lang="en-US" altLang="zh-CN" sz="2200" dirty="0"/>
              </a:p>
            </p:txBody>
          </p:sp>
        </mc:Choice>
        <mc:Fallback xmlns="">
          <p:sp>
            <p:nvSpPr>
              <p:cNvPr id="15" name="内容占位符 4">
                <a:extLst>
                  <a:ext uri="{FF2B5EF4-FFF2-40B4-BE49-F238E27FC236}">
                    <a16:creationId xmlns:a16="http://schemas.microsoft.com/office/drawing/2014/main" id="{6E1DD369-9FBB-4AB2-9C6A-A4DACD69F5DD}"/>
                  </a:ext>
                </a:extLst>
              </p:cNvPr>
              <p:cNvSpPr>
                <a:spLocks noGrp="1" noRot="1" noChangeAspect="1" noMove="1" noResize="1" noEditPoints="1" noAdjustHandles="1" noChangeArrowheads="1" noChangeShapeType="1" noTextEdit="1"/>
              </p:cNvSpPr>
              <p:nvPr>
                <p:ph idx="11"/>
              </p:nvPr>
            </p:nvSpPr>
            <p:spPr>
              <a:xfrm>
                <a:off x="317525" y="1234877"/>
                <a:ext cx="5227491" cy="2293327"/>
              </a:xfrm>
              <a:blipFill>
                <a:blip r:embed="rId3"/>
                <a:stretch>
                  <a:fillRect l="-1166" t="-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67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内容占位符 4">
            <a:extLst>
              <a:ext uri="{FF2B5EF4-FFF2-40B4-BE49-F238E27FC236}">
                <a16:creationId xmlns:a16="http://schemas.microsoft.com/office/drawing/2014/main" id="{B3280F0D-13E8-4191-9EF8-BCBAE97BB85E}"/>
              </a:ext>
            </a:extLst>
          </p:cNvPr>
          <p:cNvSpPr txBox="1">
            <a:spLocks/>
          </p:cNvSpPr>
          <p:nvPr/>
        </p:nvSpPr>
        <p:spPr>
          <a:xfrm>
            <a:off x="402659" y="3679175"/>
            <a:ext cx="5227490" cy="27445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200" b="1" dirty="0"/>
              <a:t>O(n)</a:t>
            </a:r>
            <a:r>
              <a:rPr lang="zh-CN" altLang="en-US" sz="2200" b="1" dirty="0"/>
              <a:t>算法</a:t>
            </a:r>
            <a:r>
              <a:rPr lang="zh-CN" altLang="en-US" sz="2200" dirty="0"/>
              <a:t>：</a:t>
            </a:r>
            <a:endParaRPr lang="en-US" altLang="zh-CN" sz="2200" dirty="0"/>
          </a:p>
          <a:p>
            <a:pPr>
              <a:lnSpc>
                <a:spcPct val="110000"/>
              </a:lnSpc>
              <a:spcBef>
                <a:spcPts val="0"/>
              </a:spcBef>
            </a:pPr>
            <a:r>
              <a:rPr lang="zh-CN" altLang="en-US" sz="2200" dirty="0"/>
              <a:t>如（当前）子序列和小于</a:t>
            </a:r>
            <a:r>
              <a:rPr lang="en-US" altLang="zh-CN" sz="2200" dirty="0"/>
              <a:t>0</a:t>
            </a:r>
            <a:r>
              <a:rPr lang="zh-CN" altLang="en-US" sz="2200" dirty="0"/>
              <a:t>，则可放弃，重新计算新的子序列和（从当前子序列结束位置</a:t>
            </a:r>
            <a:r>
              <a:rPr lang="en-US" altLang="zh-CN" sz="2200" dirty="0"/>
              <a:t>+1</a:t>
            </a:r>
            <a:r>
              <a:rPr lang="zh-CN" altLang="en-US" sz="2200" dirty="0"/>
              <a:t>开始），这样只需一个循环（依次扫描）就可以计算出最大子序列和。</a:t>
            </a:r>
            <a:endParaRPr lang="en-US" altLang="zh-CN" sz="2200" dirty="0"/>
          </a:p>
          <a:p>
            <a:pPr>
              <a:lnSpc>
                <a:spcPct val="110000"/>
              </a:lnSpc>
            </a:pPr>
            <a:r>
              <a:rPr lang="zh-CN" altLang="en-US" sz="2200" b="1" dirty="0">
                <a:solidFill>
                  <a:srgbClr val="C00000"/>
                </a:solidFill>
              </a:rPr>
              <a:t>总的时间复杂度就是</a:t>
            </a:r>
            <a:r>
              <a:rPr lang="en-US" altLang="zh-CN" sz="2200" b="1" dirty="0">
                <a:solidFill>
                  <a:srgbClr val="C00000"/>
                </a:solidFill>
              </a:rPr>
              <a:t>O(n)</a:t>
            </a:r>
          </a:p>
        </p:txBody>
      </p:sp>
      <p:sp>
        <p:nvSpPr>
          <p:cNvPr id="14" name="任意多边形: 形状 13">
            <a:extLst>
              <a:ext uri="{FF2B5EF4-FFF2-40B4-BE49-F238E27FC236}">
                <a16:creationId xmlns:a16="http://schemas.microsoft.com/office/drawing/2014/main" id="{E13667C5-A58E-4A63-A15D-2978E7A78CB2}"/>
              </a:ext>
            </a:extLst>
          </p:cNvPr>
          <p:cNvSpPr/>
          <p:nvPr/>
        </p:nvSpPr>
        <p:spPr>
          <a:xfrm>
            <a:off x="5893420" y="1306830"/>
            <a:ext cx="6062720" cy="52311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算法</a:t>
            </a:r>
            <a:r>
              <a:rPr lang="en-US" altLang="zh-CN" spc="-50" dirty="0">
                <a:latin typeface="微软雅黑" panose="020B0503020204020204" pitchFamily="34" charset="-122"/>
                <a:ea typeface="微软雅黑" panose="020B0503020204020204" pitchFamily="34" charset="-122"/>
              </a:rPr>
              <a:t>1-9</a:t>
            </a:r>
            <a:r>
              <a:rPr lang="zh-CN"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连续子序列最大和问题</a:t>
            </a:r>
            <a:r>
              <a:rPr lang="en-US" altLang="zh-CN" spc="-50" dirty="0">
                <a:latin typeface="微软雅黑" panose="020B0503020204020204" pitchFamily="34" charset="-122"/>
                <a:ea typeface="微软雅黑" panose="020B0503020204020204" pitchFamily="34" charset="-122"/>
              </a:rPr>
              <a:t> - O(n)</a:t>
            </a:r>
            <a:r>
              <a:rPr lang="zh-CN" altLang="en-US" spc="-50" dirty="0">
                <a:latin typeface="微软雅黑" panose="020B0503020204020204" pitchFamily="34" charset="-122"/>
                <a:ea typeface="微软雅黑" panose="020B0503020204020204" pitchFamily="34" charset="-122"/>
              </a:rPr>
              <a:t>算法片段</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，长度为</a:t>
            </a:r>
            <a:r>
              <a:rPr lang="en-US" altLang="zh-CN" spc="-90" dirty="0">
                <a:latin typeface="微软雅黑" panose="020B0503020204020204" pitchFamily="34" charset="-122"/>
                <a:ea typeface="微软雅黑" panose="020B0503020204020204" pitchFamily="34" charset="-122"/>
              </a:rPr>
              <a:t>n,  s[</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输出：</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中最大的连续子序列之和</a:t>
            </a:r>
            <a:r>
              <a:rPr lang="en-US" altLang="zh-CN" spc="-50" dirty="0" err="1">
                <a:latin typeface="微软雅黑" panose="020B0503020204020204" pitchFamily="34" charset="-122"/>
                <a:ea typeface="微软雅黑" panose="020B0503020204020204" pitchFamily="34" charset="-122"/>
              </a:rPr>
              <a:t>max_sum</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max_sum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设置最大子序列和初值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solidFill>
                  <a:srgbClr val="FFFF00"/>
                </a:solidFill>
                <a:latin typeface="微软雅黑" panose="020B0503020204020204" pitchFamily="34" charset="-122"/>
                <a:ea typeface="微软雅黑" panose="020B0503020204020204" pitchFamily="34" charset="-122"/>
              </a:rPr>
              <a:t>  this_</a:t>
            </a:r>
            <a:r>
              <a:rPr lang="zh-CN" altLang="zh-CN" spc="-50" dirty="0">
                <a:solidFill>
                  <a:srgbClr val="FFFF00"/>
                </a:solidFill>
                <a:latin typeface="微软雅黑" panose="020B0503020204020204" pitchFamily="34" charset="-122"/>
                <a:ea typeface="微软雅黑" panose="020B0503020204020204" pitchFamily="34" charset="-122"/>
              </a:rPr>
              <a:t>start ← </a:t>
            </a:r>
            <a:r>
              <a:rPr lang="en-US" altLang="zh-CN" spc="-50" dirty="0">
                <a:solidFill>
                  <a:srgbClr val="FFFF00"/>
                </a:solidFill>
                <a:latin typeface="微软雅黑" panose="020B0503020204020204" pitchFamily="34" charset="-122"/>
                <a:ea typeface="微软雅黑" panose="020B0503020204020204" pitchFamily="34" charset="-122"/>
              </a:rPr>
              <a:t>1</a:t>
            </a:r>
            <a:r>
              <a:rPr lang="zh-CN" altLang="en-US" spc="-50" dirty="0">
                <a:solidFill>
                  <a:srgbClr val="FFFF00"/>
                </a:solidFill>
                <a:latin typeface="微软雅黑" panose="020B0503020204020204" pitchFamily="34" charset="-122"/>
                <a:ea typeface="微软雅黑" panose="020B0503020204020204" pitchFamily="34" charset="-122"/>
              </a:rPr>
              <a:t>   </a:t>
            </a:r>
            <a:r>
              <a:rPr lang="en-US" altLang="zh-CN" spc="-50" dirty="0">
                <a:solidFill>
                  <a:srgbClr val="FFFF00"/>
                </a:solidFill>
                <a:latin typeface="微软雅黑" panose="020B0503020204020204" pitchFamily="34" charset="-122"/>
                <a:ea typeface="微软雅黑" panose="020B0503020204020204" pitchFamily="34" charset="-122"/>
              </a:rPr>
              <a:t>   //</a:t>
            </a:r>
            <a:r>
              <a:rPr lang="zh-CN" altLang="en-US" spc="-50" dirty="0">
                <a:solidFill>
                  <a:srgbClr val="FFFF00"/>
                </a:solidFill>
                <a:latin typeface="微软雅黑" panose="020B0503020204020204" pitchFamily="34" charset="-122"/>
                <a:ea typeface="微软雅黑" panose="020B0503020204020204" pitchFamily="34" charset="-122"/>
              </a:rPr>
              <a:t>设置子序列开始位置</a:t>
            </a:r>
            <a:endParaRPr lang="zh-CN" altLang="zh-CN" spc="-50" dirty="0">
              <a:solidFill>
                <a:srgbClr val="FFFF00"/>
              </a:solidFill>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for</a:t>
            </a:r>
            <a:r>
              <a:rPr lang="zh-CN" altLang="zh-CN" spc="-50" dirty="0">
                <a:latin typeface="微软雅黑" panose="020B0503020204020204" pitchFamily="34" charset="-122"/>
                <a:ea typeface="微软雅黑" panose="020B0503020204020204" pitchFamily="34" charset="-122"/>
              </a:rPr>
              <a:t> </a:t>
            </a:r>
            <a:r>
              <a:rPr lang="en-US" altLang="zh-CN" spc="-50" dirty="0" err="1">
                <a:latin typeface="微软雅黑" panose="020B0503020204020204" pitchFamily="34" charset="-122"/>
                <a:ea typeface="微软雅黑" panose="020B0503020204020204" pitchFamily="34" charset="-122"/>
              </a:rPr>
              <a:t>i</a:t>
            </a:r>
            <a:r>
              <a:rPr lang="zh-CN" altLang="en-US"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←1 </a:t>
            </a:r>
            <a:r>
              <a:rPr lang="zh-CN" altLang="zh-CN" b="1" spc="-50" dirty="0">
                <a:latin typeface="微软雅黑" panose="020B0503020204020204" pitchFamily="34" charset="-122"/>
                <a:ea typeface="微软雅黑" panose="020B0503020204020204" pitchFamily="34" charset="-122"/>
              </a:rPr>
              <a:t>to</a:t>
            </a:r>
            <a:r>
              <a:rPr lang="zh-CN" altLang="zh-CN" spc="-50" dirty="0">
                <a:latin typeface="微软雅黑" panose="020B0503020204020204" pitchFamily="34" charset="-122"/>
                <a:ea typeface="微软雅黑" panose="020B0503020204020204" pitchFamily="34" charset="-122"/>
              </a:rPr>
              <a:t> n </a:t>
            </a:r>
            <a:r>
              <a:rPr lang="zh-CN" altLang="zh-CN" b="1" spc="-50" dirty="0">
                <a:latin typeface="微软雅黑" panose="020B0503020204020204" pitchFamily="34" charset="-122"/>
                <a:ea typeface="微软雅黑" panose="020B0503020204020204" pitchFamily="34" charset="-122"/>
              </a:rPr>
              <a:t>do</a:t>
            </a:r>
            <a:r>
              <a:rPr lang="zh-CN" altLang="en-US" b="1"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从左向右依次处理各数值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this_sum+s[</a:t>
            </a:r>
            <a:r>
              <a:rPr lang="en-US" altLang="zh-CN" spc="-50" dirty="0" err="1">
                <a:latin typeface="微软雅黑" panose="020B0503020204020204" pitchFamily="34" charset="-122"/>
                <a:ea typeface="微软雅黑" panose="020B0503020204020204" pitchFamily="34" charset="-122"/>
              </a:rPr>
              <a:t>i</a:t>
            </a:r>
            <a:r>
              <a:rPr lang="zh-CN"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solidFill>
                  <a:srgbClr val="FFFF00"/>
                </a:solidFill>
                <a:latin typeface="微软雅黑" panose="020B0503020204020204" pitchFamily="34" charset="-122"/>
                <a:ea typeface="微软雅黑" panose="020B0503020204020204" pitchFamily="34" charset="-122"/>
              </a:rPr>
              <a:t>把第</a:t>
            </a:r>
            <a:r>
              <a:rPr lang="en-US" altLang="zh-CN" spc="-50" dirty="0" err="1">
                <a:solidFill>
                  <a:srgbClr val="FFFF00"/>
                </a:solidFill>
                <a:latin typeface="微软雅黑" panose="020B0503020204020204" pitchFamily="34" charset="-122"/>
                <a:ea typeface="微软雅黑" panose="020B0503020204020204" pitchFamily="34" charset="-122"/>
              </a:rPr>
              <a:t>i</a:t>
            </a:r>
            <a:r>
              <a:rPr lang="zh-CN" altLang="en-US" spc="-50" dirty="0">
                <a:solidFill>
                  <a:srgbClr val="FFFF00"/>
                </a:solidFill>
                <a:latin typeface="微软雅黑" panose="020B0503020204020204" pitchFamily="34" charset="-122"/>
                <a:ea typeface="微软雅黑" panose="020B0503020204020204" pitchFamily="34" charset="-122"/>
              </a:rPr>
              <a:t>个数值加入当前</a:t>
            </a:r>
            <a:endParaRPr lang="en-US" altLang="zh-CN" spc="-50" dirty="0">
              <a:solidFill>
                <a:srgbClr val="FFFF00"/>
              </a:solidFill>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solidFill>
                  <a:srgbClr val="FFFF00"/>
                </a:solidFill>
                <a:latin typeface="微软雅黑" panose="020B0503020204020204" pitchFamily="34" charset="-122"/>
                <a:ea typeface="微软雅黑" panose="020B0503020204020204" pitchFamily="34" charset="-122"/>
              </a:rPr>
              <a:t>子段</a:t>
            </a:r>
            <a:endParaRPr lang="zh-CN" altLang="zh-CN" spc="-50" dirty="0">
              <a:solidFill>
                <a:srgbClr val="FFFF00"/>
              </a:solidFill>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a:t>
            </a:r>
            <a:r>
              <a:rPr lang="zh-CN" altLang="en-US"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&gt;</a:t>
            </a:r>
            <a:r>
              <a:rPr lang="zh-CN" altLang="en-US"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max_sum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如当前子序列和更大</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max_sum ← this_sum</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设置当前最大子序列和</a:t>
            </a:r>
            <a:endParaRPr lang="en-US"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start</a:t>
            </a:r>
            <a:r>
              <a:rPr lang="zh-CN" altLang="en-US"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a:t>
            </a:r>
            <a:r>
              <a:rPr lang="zh-CN" altLang="en-US" b="1" spc="-50" dirty="0">
                <a:latin typeface="微软雅黑" panose="020B0503020204020204" pitchFamily="34" charset="-122"/>
                <a:ea typeface="微软雅黑" panose="020B0503020204020204" pitchFamily="34" charset="-122"/>
              </a:rPr>
              <a:t> </a:t>
            </a:r>
            <a:r>
              <a:rPr lang="en-US" altLang="zh-CN" spc="-50" dirty="0" err="1">
                <a:latin typeface="微软雅黑" panose="020B0503020204020204" pitchFamily="34" charset="-122"/>
                <a:ea typeface="微软雅黑" panose="020B0503020204020204" pitchFamily="34" charset="-122"/>
              </a:rPr>
              <a:t>this_start</a:t>
            </a: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设置当前最大子段开始位置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zh-CN" altLang="en-US"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finish ← </a:t>
            </a:r>
            <a:r>
              <a:rPr lang="en-US" altLang="zh-CN" spc="-50" dirty="0" err="1">
                <a:latin typeface="微软雅黑" panose="020B0503020204020204" pitchFamily="34" charset="-122"/>
                <a:ea typeface="微软雅黑" panose="020B0503020204020204" pitchFamily="34" charset="-122"/>
              </a:rPr>
              <a:t>i</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 </a:t>
            </a:r>
            <a:r>
              <a:rPr lang="en-US"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设置当前最大子序列结束位置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solidFill>
                  <a:srgbClr val="FFFF00"/>
                </a:solidFill>
                <a:latin typeface="微软雅黑" panose="020B0503020204020204" pitchFamily="34" charset="-122"/>
                <a:ea typeface="微软雅黑" panose="020B0503020204020204" pitchFamily="34" charset="-122"/>
              </a:rPr>
              <a:t>else</a:t>
            </a:r>
            <a:r>
              <a:rPr lang="zh-CN" altLang="zh-CN" spc="-50" dirty="0">
                <a:solidFill>
                  <a:srgbClr val="FFFF00"/>
                </a:solidFill>
                <a:latin typeface="微软雅黑" panose="020B0503020204020204" pitchFamily="34" charset="-122"/>
                <a:ea typeface="微软雅黑" panose="020B0503020204020204" pitchFamily="34" charset="-122"/>
              </a:rPr>
              <a:t> </a:t>
            </a:r>
            <a:r>
              <a:rPr lang="zh-CN" altLang="zh-CN" b="1" spc="-50" dirty="0">
                <a:solidFill>
                  <a:srgbClr val="FFFF00"/>
                </a:solidFill>
                <a:latin typeface="微软雅黑" panose="020B0503020204020204" pitchFamily="34" charset="-122"/>
                <a:ea typeface="微软雅黑" panose="020B0503020204020204" pitchFamily="34" charset="-122"/>
              </a:rPr>
              <a:t>if</a:t>
            </a:r>
            <a:r>
              <a:rPr lang="zh-CN" altLang="zh-CN" spc="-50" dirty="0">
                <a:solidFill>
                  <a:srgbClr val="FFFF00"/>
                </a:solidFill>
                <a:latin typeface="微软雅黑" panose="020B0503020204020204" pitchFamily="34" charset="-122"/>
                <a:ea typeface="微软雅黑" panose="020B0503020204020204" pitchFamily="34" charset="-122"/>
              </a:rPr>
              <a:t> this_sum &lt; 0 </a:t>
            </a:r>
            <a:r>
              <a:rPr lang="zh-CN" altLang="zh-CN" b="1" spc="-50" dirty="0">
                <a:solidFill>
                  <a:srgbClr val="FFFF00"/>
                </a:solidFill>
                <a:latin typeface="微软雅黑" panose="020B0503020204020204" pitchFamily="34" charset="-122"/>
                <a:ea typeface="微软雅黑" panose="020B0503020204020204" pitchFamily="34" charset="-122"/>
              </a:rPr>
              <a:t>then</a:t>
            </a:r>
            <a:r>
              <a:rPr lang="en-US" altLang="zh-CN" spc="-50" dirty="0">
                <a:solidFill>
                  <a:srgbClr val="FFFF00"/>
                </a:solidFill>
                <a:latin typeface="微软雅黑" panose="020B0503020204020204" pitchFamily="34" charset="-122"/>
                <a:ea typeface="微软雅黑" panose="020B0503020204020204" pitchFamily="34" charset="-122"/>
              </a:rPr>
              <a:t>  //</a:t>
            </a:r>
            <a:r>
              <a:rPr lang="zh-CN" altLang="en-US" spc="-50" dirty="0">
                <a:solidFill>
                  <a:srgbClr val="FFFF00"/>
                </a:solidFill>
                <a:latin typeface="微软雅黑" panose="020B0503020204020204" pitchFamily="34" charset="-122"/>
                <a:ea typeface="微软雅黑" panose="020B0503020204020204" pitchFamily="34" charset="-122"/>
              </a:rPr>
              <a:t>如子序列和小于</a:t>
            </a:r>
            <a:r>
              <a:rPr lang="en-US" altLang="zh-CN" spc="-50" dirty="0">
                <a:solidFill>
                  <a:srgbClr val="FFFF00"/>
                </a:solidFill>
                <a:latin typeface="微软雅黑" panose="020B0503020204020204" pitchFamily="34" charset="-122"/>
                <a:ea typeface="微软雅黑" panose="020B0503020204020204" pitchFamily="34" charset="-122"/>
              </a:rPr>
              <a:t>0</a:t>
            </a:r>
            <a:endParaRPr lang="zh-CN" altLang="zh-CN" spc="-50" dirty="0">
              <a:solidFill>
                <a:srgbClr val="FFFF00"/>
              </a:solidFill>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zh-CN" altLang="zh-CN" spc="-50" dirty="0">
                <a:solidFill>
                  <a:srgbClr val="FFFF00"/>
                </a:solidFill>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重新计算子序列和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en-US" altLang="zh-CN" spc="-50" dirty="0">
                <a:solidFill>
                  <a:srgbClr val="FFFF00"/>
                </a:solidFill>
                <a:latin typeface="微软雅黑" panose="020B0503020204020204" pitchFamily="34" charset="-122"/>
                <a:ea typeface="微软雅黑" panose="020B0503020204020204" pitchFamily="34" charset="-122"/>
              </a:rPr>
              <a:t>this_</a:t>
            </a:r>
            <a:r>
              <a:rPr lang="zh-CN" altLang="zh-CN" spc="-50" dirty="0">
                <a:solidFill>
                  <a:srgbClr val="FFFF00"/>
                </a:solidFill>
                <a:latin typeface="微软雅黑" panose="020B0503020204020204" pitchFamily="34" charset="-122"/>
                <a:ea typeface="微软雅黑" panose="020B0503020204020204" pitchFamily="34" charset="-122"/>
              </a:rPr>
              <a:t>start ← </a:t>
            </a:r>
            <a:r>
              <a:rPr lang="en-US" altLang="zh-CN" spc="-50" dirty="0" err="1">
                <a:solidFill>
                  <a:srgbClr val="FFFF00"/>
                </a:solidFill>
                <a:latin typeface="微软雅黑" panose="020B0503020204020204" pitchFamily="34" charset="-122"/>
                <a:ea typeface="微软雅黑" panose="020B0503020204020204" pitchFamily="34" charset="-122"/>
              </a:rPr>
              <a:t>i</a:t>
            </a:r>
            <a:r>
              <a:rPr lang="zh-CN" altLang="en-US" spc="-50" dirty="0">
                <a:solidFill>
                  <a:srgbClr val="FFFF00"/>
                </a:solidFill>
                <a:latin typeface="微软雅黑" panose="020B0503020204020204" pitchFamily="34" charset="-122"/>
                <a:ea typeface="微软雅黑" panose="020B0503020204020204" pitchFamily="34" charset="-122"/>
              </a:rPr>
              <a:t> </a:t>
            </a:r>
            <a:r>
              <a:rPr lang="zh-CN" altLang="zh-CN" spc="-50" dirty="0">
                <a:solidFill>
                  <a:srgbClr val="FFFF00"/>
                </a:solidFill>
                <a:latin typeface="微软雅黑" panose="020B0503020204020204" pitchFamily="34" charset="-122"/>
                <a:ea typeface="微软雅黑" panose="020B0503020204020204" pitchFamily="34" charset="-122"/>
              </a:rPr>
              <a:t>+1</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从上个子序列结束后开始</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70963F37-E6D9-4376-B0C9-F3880B303798}"/>
                  </a:ext>
                </a:extLst>
              </p:cNvPr>
              <p:cNvSpPr>
                <a:spLocks noGrp="1"/>
              </p:cNvSpPr>
              <p:nvPr>
                <p:ph idx="11"/>
              </p:nvPr>
            </p:nvSpPr>
            <p:spPr>
              <a:xfrm>
                <a:off x="317525" y="1234877"/>
                <a:ext cx="5227491" cy="2293327"/>
              </a:xfrm>
            </p:spPr>
            <p:txBody>
              <a:bodyPr>
                <a:normAutofit fontScale="92500" lnSpcReduction="10000"/>
              </a:bodyPr>
              <a:lstStyle/>
              <a:p>
                <a:pPr>
                  <a:lnSpc>
                    <a:spcPct val="130000"/>
                  </a:lnSpc>
                </a:pPr>
                <a:r>
                  <a:rPr lang="zh-CN" altLang="en-US" sz="2200" b="1" dirty="0"/>
                  <a:t>例</a:t>
                </a:r>
                <a:r>
                  <a:rPr lang="zh-CN" altLang="en-US" sz="2200" dirty="0"/>
                  <a:t>：</a:t>
                </a:r>
                <a:r>
                  <a:rPr lang="zh-CN" altLang="en-US" sz="2400" dirty="0">
                    <a:latin typeface="Times New Roman" panose="02020603050405020304" pitchFamily="18" charset="0"/>
                  </a:rPr>
                  <a:t>给定</a:t>
                </a:r>
                <a:r>
                  <a:rPr lang="en-US" altLang="zh-CN" sz="2400" i="1" dirty="0">
                    <a:latin typeface="Times New Roman" panose="02020603050405020304" pitchFamily="18" charset="0"/>
                  </a:rPr>
                  <a:t>n </a:t>
                </a:r>
                <a:r>
                  <a:rPr lang="zh-CN" altLang="en-US" sz="2400" dirty="0">
                    <a:latin typeface="Times New Roman" panose="02020603050405020304" pitchFamily="18" charset="0"/>
                  </a:rPr>
                  <a:t>个整数（可以为负数）的序列 </a:t>
                </a:r>
              </a:p>
              <a:p>
                <a:pPr>
                  <a:lnSpc>
                    <a:spcPct val="110000"/>
                  </a:lnSpc>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s</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i="1" dirty="0">
                    <a:latin typeface="Times New Roman" panose="02020603050405020304" pitchFamily="18" charset="0"/>
                  </a:rPr>
                  <a:t>s</a:t>
                </a:r>
                <a:r>
                  <a:rPr lang="en-US" altLang="zh-CN" sz="2400" b="1" baseline="-25000" dirty="0">
                    <a:latin typeface="Times New Roman" panose="02020603050405020304" pitchFamily="18" charset="0"/>
                  </a:rPr>
                  <a:t>2</a:t>
                </a:r>
                <a:r>
                  <a:rPr lang="en-US" altLang="zh-CN" sz="2400" b="1" dirty="0">
                    <a:latin typeface="Times New Roman" panose="02020603050405020304" pitchFamily="18" charset="0"/>
                  </a:rPr>
                  <a:t>, … , </a:t>
                </a:r>
                <a:r>
                  <a:rPr lang="en-US" altLang="zh-CN" sz="2400" b="1" i="1" dirty="0" err="1">
                    <a:latin typeface="Times New Roman" panose="02020603050405020304" pitchFamily="18" charset="0"/>
                  </a:rPr>
                  <a:t>s</a:t>
                </a:r>
                <a:r>
                  <a:rPr lang="en-US" altLang="zh-CN" sz="2400" b="1" i="1" baseline="-25000" dirty="0" err="1">
                    <a:latin typeface="Times New Roman" panose="02020603050405020304" pitchFamily="18" charset="0"/>
                  </a:rPr>
                  <a:t>n</a:t>
                </a:r>
                <a:r>
                  <a:rPr lang="en-US" altLang="zh-CN" sz="2400" b="1" dirty="0">
                    <a:latin typeface="Times New Roman" panose="02020603050405020304" pitchFamily="18" charset="0"/>
                  </a:rPr>
                  <a:t>) </a:t>
                </a:r>
              </a:p>
              <a:p>
                <a:pPr algn="just">
                  <a:lnSpc>
                    <a:spcPct val="110000"/>
                  </a:lnSpc>
                </a:pPr>
                <a:r>
                  <a:rPr lang="zh-CN" altLang="en-US" sz="2400" dirty="0">
                    <a:latin typeface="Times New Roman" panose="02020603050405020304" pitchFamily="18" charset="0"/>
                  </a:rPr>
                  <a:t>        求</a:t>
                </a:r>
                <a:endParaRPr lang="en-US" altLang="zh-CN" sz="2400" dirty="0">
                  <a:latin typeface="Times New Roman" panose="02020603050405020304" pitchFamily="18" charset="0"/>
                </a:endParaRPr>
              </a:p>
              <a:p>
                <a:pPr algn="just">
                  <a:lnSpc>
                    <a:spcPct val="110000"/>
                  </a:lnSpc>
                </a:pPr>
                <a:r>
                  <a:rPr lang="en-US" altLang="zh-CN" sz="2800" dirty="0">
                    <a:latin typeface="Times New Roman" panose="02020603050405020304" pitchFamily="18" charset="0"/>
                  </a:rPr>
                  <a:t>          </a:t>
                </a:r>
                <a14:m>
                  <m:oMath xmlns:m="http://schemas.openxmlformats.org/officeDocument/2006/math">
                    <m:r>
                      <m:rPr>
                        <m:sty m:val="p"/>
                      </m:rPr>
                      <a:rPr lang="en-US" altLang="zh-CN" sz="2800">
                        <a:latin typeface="Cambria Math" panose="02040503050406030204" pitchFamily="18" charset="0"/>
                      </a:rPr>
                      <m:t>max</m:t>
                    </m:r>
                    <m:r>
                      <a:rPr lang="en-US" altLang="zh-CN" sz="2800" i="1">
                        <a:latin typeface="Cambria Math" panose="02040503050406030204" pitchFamily="18" charset="0"/>
                      </a:rPr>
                      <m:t>⁡{0, </m:t>
                    </m:r>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panose="02040503050406030204" pitchFamily="18" charset="0"/>
                              </a:rPr>
                              <m:t>max</m:t>
                            </m:r>
                          </m:e>
                          <m:lim>
                            <m:r>
                              <a:rPr lang="en-US" altLang="zh-CN" sz="2800" i="1">
                                <a:latin typeface="Cambria Math" panose="02040503050406030204" pitchFamily="18" charset="0"/>
                              </a:rPr>
                              <m:t>1≤</m:t>
                            </m:r>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𝑛</m:t>
                            </m:r>
                          </m:lim>
                        </m:limLow>
                      </m:fName>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𝑘</m:t>
                            </m:r>
                            <m:r>
                              <a:rPr lang="en-US" altLang="zh-CN" sz="2800" i="1">
                                <a:latin typeface="Cambria Math" panose="02040503050406030204" pitchFamily="18" charset="0"/>
                              </a:rPr>
                              <m:t>=</m:t>
                            </m:r>
                            <m:r>
                              <a:rPr lang="en-US" altLang="zh-CN" sz="2800" i="1">
                                <a:latin typeface="Cambria Math" panose="02040503050406030204" pitchFamily="18" charset="0"/>
                              </a:rPr>
                              <m:t>𝑖</m:t>
                            </m:r>
                          </m:sub>
                          <m:sup>
                            <m:r>
                              <a:rPr lang="en-US" altLang="zh-CN" sz="2800" i="1">
                                <a:latin typeface="Cambria Math" panose="02040503050406030204" pitchFamily="18" charset="0"/>
                              </a:rPr>
                              <m:t>𝑗</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m:t>
                                </m:r>
                              </m:e>
                              <m:sub>
                                <m:r>
                                  <a:rPr lang="en-US" altLang="zh-CN" sz="2800" i="1">
                                    <a:latin typeface="Cambria Math" panose="02040503050406030204" pitchFamily="18" charset="0"/>
                                  </a:rPr>
                                  <m:t>𝑘</m:t>
                                </m:r>
                              </m:sub>
                            </m:sSub>
                            <m:r>
                              <a:rPr lang="en-US" altLang="zh-CN" sz="2800" i="1">
                                <a:latin typeface="Cambria Math" panose="02040503050406030204" pitchFamily="18" charset="0"/>
                              </a:rPr>
                              <m:t> }</m:t>
                            </m:r>
                          </m:e>
                        </m:nary>
                      </m:e>
                    </m:func>
                  </m:oMath>
                </a14:m>
                <a:endParaRPr lang="en-US" altLang="zh-CN" sz="2200" dirty="0"/>
              </a:p>
            </p:txBody>
          </p:sp>
        </mc:Choice>
        <mc:Fallback xmlns="">
          <p:sp>
            <p:nvSpPr>
              <p:cNvPr id="10" name="内容占位符 4">
                <a:extLst>
                  <a:ext uri="{FF2B5EF4-FFF2-40B4-BE49-F238E27FC236}">
                    <a16:creationId xmlns:a16="http://schemas.microsoft.com/office/drawing/2014/main" id="{70963F37-E6D9-4376-B0C9-F3880B303798}"/>
                  </a:ext>
                </a:extLst>
              </p:cNvPr>
              <p:cNvSpPr>
                <a:spLocks noGrp="1" noRot="1" noChangeAspect="1" noMove="1" noResize="1" noEditPoints="1" noAdjustHandles="1" noChangeArrowheads="1" noChangeShapeType="1" noTextEdit="1"/>
              </p:cNvSpPr>
              <p:nvPr>
                <p:ph idx="11"/>
              </p:nvPr>
            </p:nvSpPr>
            <p:spPr>
              <a:xfrm>
                <a:off x="317525" y="1234877"/>
                <a:ext cx="5227491" cy="2293327"/>
              </a:xfrm>
              <a:blipFill>
                <a:blip r:embed="rId2"/>
                <a:stretch>
                  <a:fillRect l="-1166" t="-2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44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问题引入：大型超市</a:t>
            </a:r>
          </a:p>
        </p:txBody>
      </p:sp>
      <p:sp>
        <p:nvSpPr>
          <p:cNvPr id="3" name="副标题 2"/>
          <p:cNvSpPr>
            <a:spLocks noGrp="1"/>
          </p:cNvSpPr>
          <p:nvPr>
            <p:ph type="subTitle" idx="1"/>
          </p:nvPr>
        </p:nvSpPr>
        <p:spPr/>
        <p:txBody>
          <a:bodyPr/>
          <a:lstStyle/>
          <a:p>
            <a:r>
              <a:rPr lang="en-US" altLang="zh-CN" dirty="0"/>
              <a:t>1.1 </a:t>
            </a:r>
            <a:r>
              <a:rPr lang="zh-CN" altLang="en-US" dirty="0"/>
              <a:t>问题引入</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商品陈列</a:t>
            </a:r>
            <a:r>
              <a:rPr lang="zh-CN" altLang="en-US" sz="2400" dirty="0"/>
              <a:t>：</a:t>
            </a:r>
            <a:endParaRPr lang="en-US" altLang="zh-CN" sz="2400" dirty="0"/>
          </a:p>
          <a:p>
            <a:pPr lvl="1">
              <a:lnSpc>
                <a:spcPct val="110000"/>
              </a:lnSpc>
            </a:pPr>
            <a:r>
              <a:rPr lang="zh-CN" altLang="zh-CN" sz="2400" dirty="0">
                <a:latin typeface="微软雅黑" panose="020B0503020204020204" pitchFamily="34" charset="-122"/>
                <a:ea typeface="微软雅黑" panose="020B0503020204020204" pitchFamily="34" charset="-122"/>
              </a:rPr>
              <a:t>商品分类陈列原则</a:t>
            </a:r>
            <a:r>
              <a:rPr lang="zh-CN" altLang="en-US" sz="2400" dirty="0">
                <a:latin typeface="微软雅黑" panose="020B0503020204020204" pitchFamily="34" charset="-122"/>
                <a:ea typeface="微软雅黑" panose="020B0503020204020204" pitchFamily="34" charset="-122"/>
              </a:rPr>
              <a:t>：按照商品的分类层次，大区域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中区域 </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小区域</a:t>
            </a:r>
            <a:endParaRPr lang="en-US" altLang="zh-CN" sz="2400" dirty="0">
              <a:latin typeface="微软雅黑" panose="020B0503020204020204" pitchFamily="34" charset="-122"/>
              <a:ea typeface="微软雅黑" panose="020B0503020204020204" pitchFamily="34" charset="-122"/>
            </a:endParaRPr>
          </a:p>
          <a:p>
            <a:pPr lvl="1">
              <a:lnSpc>
                <a:spcPct val="110000"/>
              </a:lnSpc>
            </a:pPr>
            <a:r>
              <a:rPr lang="zh-CN" altLang="zh-CN" sz="2400" dirty="0">
                <a:latin typeface="微软雅黑" panose="020B0503020204020204" pitchFamily="34" charset="-122"/>
                <a:ea typeface="微软雅黑" panose="020B0503020204020204" pitchFamily="34" charset="-122"/>
              </a:rPr>
              <a:t>价格按序排列原则</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由上至下、由左向右，价格由低到高陈列</a:t>
            </a:r>
          </a:p>
          <a:p>
            <a:pPr lvl="1">
              <a:lnSpc>
                <a:spcPct val="110000"/>
              </a:lnSpc>
            </a:pPr>
            <a:r>
              <a:rPr lang="zh-CN" altLang="zh-CN" sz="2400" dirty="0">
                <a:latin typeface="微软雅黑" panose="020B0503020204020204" pitchFamily="34" charset="-122"/>
                <a:ea typeface="微软雅黑" panose="020B0503020204020204" pitchFamily="34" charset="-122"/>
              </a:rPr>
              <a:t>先进先出陈列原则</a:t>
            </a:r>
            <a:r>
              <a:rPr lang="zh-CN" altLang="en-US" sz="2400" dirty="0">
                <a:latin typeface="微软雅黑" panose="020B0503020204020204" pitchFamily="34" charset="-122"/>
                <a:ea typeface="微软雅黑" panose="020B0503020204020204" pitchFamily="34" charset="-122"/>
              </a:rPr>
              <a:t>：对于</a:t>
            </a:r>
            <a:r>
              <a:rPr lang="zh-CN" altLang="zh-CN" sz="2400" dirty="0">
                <a:latin typeface="微软雅黑" panose="020B0503020204020204" pitchFamily="34" charset="-122"/>
                <a:ea typeface="微软雅黑" panose="020B0503020204020204" pitchFamily="34" charset="-122"/>
              </a:rPr>
              <a:t>同一种商品</a:t>
            </a:r>
            <a:r>
              <a:rPr lang="zh-CN" altLang="en-US" sz="2400" dirty="0">
                <a:latin typeface="微软雅黑" panose="020B0503020204020204" pitchFamily="34" charset="-122"/>
                <a:ea typeface="微软雅黑" panose="020B0503020204020204" pitchFamily="34" charset="-122"/>
              </a:rPr>
              <a:t>，先</a:t>
            </a:r>
            <a:r>
              <a:rPr lang="zh-CN" altLang="zh-CN" sz="2400" dirty="0">
                <a:latin typeface="微软雅黑" panose="020B0503020204020204" pitchFamily="34" charset="-122"/>
                <a:ea typeface="微软雅黑" panose="020B0503020204020204" pitchFamily="34" charset="-122"/>
              </a:rPr>
              <a:t>摆放</a:t>
            </a:r>
            <a:r>
              <a:rPr lang="zh-CN" altLang="en-US" sz="2400" dirty="0">
                <a:latin typeface="微软雅黑" panose="020B0503020204020204" pitchFamily="34" charset="-122"/>
                <a:ea typeface="微软雅黑" panose="020B0503020204020204" pitchFamily="34" charset="-122"/>
              </a:rPr>
              <a:t>的，客户先取到</a:t>
            </a:r>
            <a:endParaRPr lang="zh-CN" altLang="zh-CN" sz="2400" dirty="0">
              <a:latin typeface="微软雅黑" panose="020B0503020204020204" pitchFamily="34" charset="-122"/>
              <a:ea typeface="微软雅黑" panose="020B0503020204020204" pitchFamily="34" charset="-122"/>
            </a:endParaRPr>
          </a:p>
          <a:p>
            <a:pPr lvl="1">
              <a:lnSpc>
                <a:spcPct val="110000"/>
              </a:lnSpc>
            </a:pPr>
            <a:r>
              <a:rPr lang="zh-CN" altLang="en-US" sz="2400" dirty="0">
                <a:latin typeface="微软雅黑" panose="020B0503020204020204" pitchFamily="34" charset="-122"/>
                <a:ea typeface="微软雅黑" panose="020B0503020204020204" pitchFamily="34" charset="-122"/>
              </a:rPr>
              <a:t>特价区：无序（乱放）</a:t>
            </a:r>
            <a:endParaRPr lang="zh-CN"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b="1" dirty="0"/>
              <a:t>问题</a:t>
            </a:r>
            <a:r>
              <a:rPr lang="zh-CN" altLang="en-US" sz="2400" dirty="0"/>
              <a:t>：</a:t>
            </a: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grpSp>
        <p:nvGrpSpPr>
          <p:cNvPr id="15" name="组合 14">
            <a:extLst>
              <a:ext uri="{FF2B5EF4-FFF2-40B4-BE49-F238E27FC236}">
                <a16:creationId xmlns:a16="http://schemas.microsoft.com/office/drawing/2014/main" id="{51E3DA34-B96A-4CBB-BEFD-683A9F1EBF2E}"/>
              </a:ext>
            </a:extLst>
          </p:cNvPr>
          <p:cNvGrpSpPr/>
          <p:nvPr/>
        </p:nvGrpSpPr>
        <p:grpSpPr>
          <a:xfrm>
            <a:off x="1737395" y="3796707"/>
            <a:ext cx="9180783" cy="2558055"/>
            <a:chOff x="191817" y="2399860"/>
            <a:chExt cx="11055350" cy="4126708"/>
          </a:xfrm>
          <a:solidFill>
            <a:srgbClr val="009999"/>
          </a:solidFill>
        </p:grpSpPr>
        <p:sp>
          <p:nvSpPr>
            <p:cNvPr id="17" name="任意多边形: 形状 16">
              <a:extLst>
                <a:ext uri="{FF2B5EF4-FFF2-40B4-BE49-F238E27FC236}">
                  <a16:creationId xmlns:a16="http://schemas.microsoft.com/office/drawing/2014/main" id="{CB201381-2B31-4769-A268-82351FECB3B7}"/>
                </a:ext>
              </a:extLst>
            </p:cNvPr>
            <p:cNvSpPr/>
            <p:nvPr/>
          </p:nvSpPr>
          <p:spPr>
            <a:xfrm>
              <a:off x="191817" y="2399860"/>
              <a:ext cx="11055350" cy="19016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zh-CN" altLang="en-US" sz="2400" kern="1200" dirty="0">
                  <a:latin typeface="微软雅黑" panose="020B0503020204020204" pitchFamily="34" charset="-122"/>
                  <a:ea typeface="微软雅黑" panose="020B0503020204020204" pitchFamily="34" charset="-122"/>
                </a:rPr>
                <a:t>如何</a:t>
              </a:r>
              <a:r>
                <a:rPr lang="zh-CN" altLang="zh-CN" sz="2400" kern="1200" dirty="0">
                  <a:latin typeface="微软雅黑" panose="020B0503020204020204" pitchFamily="34" charset="-122"/>
                  <a:ea typeface="微软雅黑" panose="020B0503020204020204" pitchFamily="34" charset="-122"/>
                </a:rPr>
                <a:t>对商品信息（数据）进行合理的组织（商品分类）、存储（商品陈列）、以及提供必须的操作（商品补架、下架及查找商品）</a:t>
              </a:r>
              <a:r>
                <a:rPr lang="zh-CN" altLang="en-US" sz="2400" kern="1200" dirty="0">
                  <a:latin typeface="微软雅黑" panose="020B0503020204020204" pitchFamily="34" charset="-122"/>
                  <a:ea typeface="微软雅黑" panose="020B0503020204020204" pitchFamily="34" charset="-122"/>
                </a:rPr>
                <a:t>？</a:t>
              </a:r>
              <a:endParaRPr lang="zh-CN" altLang="en-US" sz="2400" kern="1200" dirty="0"/>
            </a:p>
          </p:txBody>
        </p:sp>
        <p:sp>
          <p:nvSpPr>
            <p:cNvPr id="18" name="任意多边形: 形状 17">
              <a:extLst>
                <a:ext uri="{FF2B5EF4-FFF2-40B4-BE49-F238E27FC236}">
                  <a16:creationId xmlns:a16="http://schemas.microsoft.com/office/drawing/2014/main" id="{ABC22EA0-B1CC-4873-89B1-745A64CBBA02}"/>
                </a:ext>
              </a:extLst>
            </p:cNvPr>
            <p:cNvSpPr/>
            <p:nvPr/>
          </p:nvSpPr>
          <p:spPr>
            <a:xfrm>
              <a:off x="5402430" y="4347476"/>
              <a:ext cx="606909" cy="36979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a:p>
          </p:txBody>
        </p:sp>
        <p:sp>
          <p:nvSpPr>
            <p:cNvPr id="19" name="任意多边形: 形状 18">
              <a:extLst>
                <a:ext uri="{FF2B5EF4-FFF2-40B4-BE49-F238E27FC236}">
                  <a16:creationId xmlns:a16="http://schemas.microsoft.com/office/drawing/2014/main" id="{97827219-4E3E-4A30-80BD-9230257B491D}"/>
                </a:ext>
              </a:extLst>
            </p:cNvPr>
            <p:cNvSpPr/>
            <p:nvPr/>
          </p:nvSpPr>
          <p:spPr>
            <a:xfrm>
              <a:off x="191817" y="4676659"/>
              <a:ext cx="11055350" cy="1849909"/>
            </a:xfrm>
            <a:custGeom>
              <a:avLst/>
              <a:gdLst>
                <a:gd name="connsiteX0" fmla="*/ 0 w 11055350"/>
                <a:gd name="connsiteY0" fmla="*/ 184991 h 1849909"/>
                <a:gd name="connsiteX1" fmla="*/ 184991 w 11055350"/>
                <a:gd name="connsiteY1" fmla="*/ 0 h 1849909"/>
                <a:gd name="connsiteX2" fmla="*/ 10870359 w 11055350"/>
                <a:gd name="connsiteY2" fmla="*/ 0 h 1849909"/>
                <a:gd name="connsiteX3" fmla="*/ 11055350 w 11055350"/>
                <a:gd name="connsiteY3" fmla="*/ 184991 h 1849909"/>
                <a:gd name="connsiteX4" fmla="*/ 11055350 w 11055350"/>
                <a:gd name="connsiteY4" fmla="*/ 1664918 h 1849909"/>
                <a:gd name="connsiteX5" fmla="*/ 10870359 w 11055350"/>
                <a:gd name="connsiteY5" fmla="*/ 1849909 h 1849909"/>
                <a:gd name="connsiteX6" fmla="*/ 184991 w 11055350"/>
                <a:gd name="connsiteY6" fmla="*/ 1849909 h 1849909"/>
                <a:gd name="connsiteX7" fmla="*/ 0 w 11055350"/>
                <a:gd name="connsiteY7" fmla="*/ 1664918 h 1849909"/>
                <a:gd name="connsiteX8" fmla="*/ 0 w 11055350"/>
                <a:gd name="connsiteY8" fmla="*/ 184991 h 184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49909">
                  <a:moveTo>
                    <a:pt x="0" y="184991"/>
                  </a:moveTo>
                  <a:cubicBezTo>
                    <a:pt x="0" y="82823"/>
                    <a:pt x="82823" y="0"/>
                    <a:pt x="184991" y="0"/>
                  </a:cubicBezTo>
                  <a:lnTo>
                    <a:pt x="10870359" y="0"/>
                  </a:lnTo>
                  <a:cubicBezTo>
                    <a:pt x="10972527" y="0"/>
                    <a:pt x="11055350" y="82823"/>
                    <a:pt x="11055350" y="184991"/>
                  </a:cubicBezTo>
                  <a:lnTo>
                    <a:pt x="11055350" y="1664918"/>
                  </a:lnTo>
                  <a:cubicBezTo>
                    <a:pt x="11055350" y="1767086"/>
                    <a:pt x="10972527" y="1849909"/>
                    <a:pt x="10870359" y="1849909"/>
                  </a:cubicBezTo>
                  <a:lnTo>
                    <a:pt x="184991" y="1849909"/>
                  </a:lnTo>
                  <a:cubicBezTo>
                    <a:pt x="82823" y="1849909"/>
                    <a:pt x="0" y="1767086"/>
                    <a:pt x="0" y="1664918"/>
                  </a:cubicBezTo>
                  <a:lnTo>
                    <a:pt x="0" y="18499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242" tIns="153242" rIns="153242" bIns="153242" numCol="1" spcCol="1270" anchor="ctr" anchorCtr="0">
              <a:noAutofit/>
            </a:bodyPr>
            <a:lstStyle/>
            <a:p>
              <a:pPr marL="0" lvl="0" indent="0" algn="ctr" defTabSz="1155700">
                <a:spcBef>
                  <a:spcPct val="0"/>
                </a:spcBef>
                <a:buNone/>
              </a:pPr>
              <a:r>
                <a:rPr lang="zh-CN" altLang="zh-CN" sz="2600" kern="1200" dirty="0">
                  <a:latin typeface="微软雅黑" panose="020B0503020204020204" pitchFamily="34" charset="-122"/>
                  <a:ea typeface="微软雅黑" panose="020B0503020204020204" pitchFamily="34" charset="-122"/>
                </a:rPr>
                <a:t>如何管理数据以及管理数据的时间和空间的有效性</a:t>
              </a:r>
              <a:r>
                <a:rPr lang="zh-CN" altLang="en-US" sz="2600" kern="1200" dirty="0">
                  <a:latin typeface="微软雅黑" panose="020B0503020204020204" pitchFamily="34" charset="-122"/>
                  <a:ea typeface="微软雅黑" panose="020B0503020204020204" pitchFamily="34" charset="-122"/>
                </a:rPr>
                <a:t>？</a:t>
              </a:r>
              <a:endParaRPr lang="en-US" altLang="zh-CN" sz="2600" kern="1200" dirty="0">
                <a:latin typeface="微软雅黑" panose="020B0503020204020204" pitchFamily="34" charset="-122"/>
                <a:ea typeface="微软雅黑" panose="020B0503020204020204" pitchFamily="34" charset="-122"/>
              </a:endParaRPr>
            </a:p>
            <a:p>
              <a:pPr marL="0" lvl="0" indent="0" algn="ctr" defTabSz="1155700">
                <a:spcBef>
                  <a:spcPct val="0"/>
                </a:spcBef>
                <a:buNone/>
              </a:pPr>
              <a:r>
                <a:rPr lang="zh-CN" altLang="en-US" sz="2600" kern="1200" dirty="0">
                  <a:latin typeface="微软雅黑" panose="020B0503020204020204" pitchFamily="34" charset="-122"/>
                  <a:ea typeface="微软雅黑" panose="020B0503020204020204" pitchFamily="34" charset="-122"/>
                </a:rPr>
                <a:t>（</a:t>
              </a:r>
              <a:r>
                <a:rPr lang="zh-CN" altLang="zh-CN" sz="2600" kern="1200" dirty="0">
                  <a:latin typeface="微软雅黑" panose="020B0503020204020204" pitchFamily="34" charset="-122"/>
                  <a:ea typeface="微软雅黑" panose="020B0503020204020204" pitchFamily="34" charset="-122"/>
                </a:rPr>
                <a:t>数据结构课程需要研究的两个重要问题</a:t>
              </a:r>
              <a:r>
                <a:rPr lang="zh-CN" altLang="en-US" sz="2600" kern="1200" dirty="0">
                  <a:latin typeface="微软雅黑" panose="020B0503020204020204" pitchFamily="34" charset="-122"/>
                  <a:ea typeface="微软雅黑" panose="020B0503020204020204" pitchFamily="34" charset="-122"/>
                </a:rPr>
                <a:t>）</a:t>
              </a:r>
              <a:endParaRPr lang="zh-CN" altLang="en-US" sz="2600" kern="1200" dirty="0"/>
            </a:p>
          </p:txBody>
        </p:sp>
      </p:grpSp>
    </p:spTree>
    <p:extLst>
      <p:ext uri="{BB962C8B-B14F-4D97-AF65-F5344CB8AC3E}">
        <p14:creationId xmlns:p14="http://schemas.microsoft.com/office/powerpoint/2010/main" val="3998104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graphicFrame>
        <p:nvGraphicFramePr>
          <p:cNvPr id="8" name="表格 7">
            <a:extLst>
              <a:ext uri="{FF2B5EF4-FFF2-40B4-BE49-F238E27FC236}">
                <a16:creationId xmlns:a16="http://schemas.microsoft.com/office/drawing/2014/main" id="{A5AED455-7896-0D18-F8A3-54CE9ED18F2D}"/>
              </a:ext>
            </a:extLst>
          </p:cNvPr>
          <p:cNvGraphicFramePr>
            <a:graphicFrameLocks noGrp="1"/>
          </p:cNvGraphicFramePr>
          <p:nvPr>
            <p:extLst>
              <p:ext uri="{D42A27DB-BD31-4B8C-83A1-F6EECF244321}">
                <p14:modId xmlns:p14="http://schemas.microsoft.com/office/powerpoint/2010/main" val="1960126226"/>
              </p:ext>
            </p:extLst>
          </p:nvPr>
        </p:nvGraphicFramePr>
        <p:xfrm>
          <a:off x="584225" y="1303866"/>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9" name="文本框 8">
            <a:extLst>
              <a:ext uri="{FF2B5EF4-FFF2-40B4-BE49-F238E27FC236}">
                <a16:creationId xmlns:a16="http://schemas.microsoft.com/office/drawing/2014/main" id="{B1FCDC5A-55F0-06BB-0DC4-5A79003B7DE4}"/>
              </a:ext>
            </a:extLst>
          </p:cNvPr>
          <p:cNvSpPr txBox="1"/>
          <p:nvPr/>
        </p:nvSpPr>
        <p:spPr>
          <a:xfrm>
            <a:off x="237570" y="713993"/>
            <a:ext cx="1070549" cy="369332"/>
          </a:xfrm>
          <a:prstGeom prst="rect">
            <a:avLst/>
          </a:prstGeom>
          <a:noFill/>
        </p:spPr>
        <p:txBody>
          <a:bodyPr wrap="none" rtlCol="0">
            <a:spAutoFit/>
          </a:bodyPr>
          <a:lstStyle/>
          <a:p>
            <a:r>
              <a:rPr kumimoji="1" lang="en-US" altLang="zh-CN" dirty="0" err="1"/>
              <a:t>this_start</a:t>
            </a:r>
            <a:endParaRPr kumimoji="1" lang="zh-CN" altLang="en-US" dirty="0"/>
          </a:p>
        </p:txBody>
      </p:sp>
      <p:cxnSp>
        <p:nvCxnSpPr>
          <p:cNvPr id="12" name="直线箭头连接符 11">
            <a:extLst>
              <a:ext uri="{FF2B5EF4-FFF2-40B4-BE49-F238E27FC236}">
                <a16:creationId xmlns:a16="http://schemas.microsoft.com/office/drawing/2014/main" id="{2FFAAB01-36F0-FEC4-8109-7861F96F3866}"/>
              </a:ext>
            </a:extLst>
          </p:cNvPr>
          <p:cNvCxnSpPr>
            <a:cxnSpLocks/>
            <a:stCxn id="9" idx="2"/>
          </p:cNvCxnSpPr>
          <p:nvPr/>
        </p:nvCxnSpPr>
        <p:spPr>
          <a:xfrm flipH="1">
            <a:off x="749300" y="1083325"/>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0CF4B31-8B01-E604-AEAE-98DF72AA0E2D}"/>
              </a:ext>
            </a:extLst>
          </p:cNvPr>
          <p:cNvSpPr txBox="1"/>
          <p:nvPr/>
        </p:nvSpPr>
        <p:spPr>
          <a:xfrm>
            <a:off x="654062" y="1710581"/>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17" name="文本框 16">
            <a:extLst>
              <a:ext uri="{FF2B5EF4-FFF2-40B4-BE49-F238E27FC236}">
                <a16:creationId xmlns:a16="http://schemas.microsoft.com/office/drawing/2014/main" id="{BAAAA96D-CF6A-2582-8A0F-0B9837A4471F}"/>
              </a:ext>
            </a:extLst>
          </p:cNvPr>
          <p:cNvSpPr txBox="1"/>
          <p:nvPr/>
        </p:nvSpPr>
        <p:spPr>
          <a:xfrm>
            <a:off x="953013" y="1721056"/>
            <a:ext cx="1375698" cy="369332"/>
          </a:xfrm>
          <a:prstGeom prst="rect">
            <a:avLst/>
          </a:prstGeom>
          <a:noFill/>
        </p:spPr>
        <p:txBody>
          <a:bodyPr wrap="none" rtlCol="0">
            <a:spAutoFit/>
          </a:bodyPr>
          <a:lstStyle/>
          <a:p>
            <a:r>
              <a:rPr kumimoji="1" lang="en-US" altLang="zh-CN" dirty="0" err="1">
                <a:solidFill>
                  <a:srgbClr val="0070C0"/>
                </a:solidFill>
              </a:rPr>
              <a:t>this_sum</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2</a:t>
            </a:r>
            <a:endParaRPr kumimoji="1" lang="zh-CN" altLang="en-US" dirty="0">
              <a:solidFill>
                <a:srgbClr val="0070C0"/>
              </a:solidFill>
            </a:endParaRPr>
          </a:p>
        </p:txBody>
      </p:sp>
      <p:graphicFrame>
        <p:nvGraphicFramePr>
          <p:cNvPr id="30" name="表格 29">
            <a:extLst>
              <a:ext uri="{FF2B5EF4-FFF2-40B4-BE49-F238E27FC236}">
                <a16:creationId xmlns:a16="http://schemas.microsoft.com/office/drawing/2014/main" id="{C5496962-F878-7C35-CD45-7F4B4028E7DA}"/>
              </a:ext>
            </a:extLst>
          </p:cNvPr>
          <p:cNvGraphicFramePr>
            <a:graphicFrameLocks noGrp="1"/>
          </p:cNvGraphicFramePr>
          <p:nvPr>
            <p:extLst>
              <p:ext uri="{D42A27DB-BD31-4B8C-83A1-F6EECF244321}">
                <p14:modId xmlns:p14="http://schemas.microsoft.com/office/powerpoint/2010/main" val="2094356408"/>
              </p:ext>
            </p:extLst>
          </p:nvPr>
        </p:nvGraphicFramePr>
        <p:xfrm>
          <a:off x="584225" y="2933700"/>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31" name="文本框 30">
            <a:extLst>
              <a:ext uri="{FF2B5EF4-FFF2-40B4-BE49-F238E27FC236}">
                <a16:creationId xmlns:a16="http://schemas.microsoft.com/office/drawing/2014/main" id="{AA9A97DE-FB86-19B2-928A-A82D1066C978}"/>
              </a:ext>
            </a:extLst>
          </p:cNvPr>
          <p:cNvSpPr txBox="1"/>
          <p:nvPr/>
        </p:nvSpPr>
        <p:spPr>
          <a:xfrm>
            <a:off x="237570" y="2343827"/>
            <a:ext cx="1070549" cy="369332"/>
          </a:xfrm>
          <a:prstGeom prst="rect">
            <a:avLst/>
          </a:prstGeom>
          <a:noFill/>
        </p:spPr>
        <p:txBody>
          <a:bodyPr wrap="none" rtlCol="0">
            <a:spAutoFit/>
          </a:bodyPr>
          <a:lstStyle/>
          <a:p>
            <a:r>
              <a:rPr kumimoji="1" lang="en-US" altLang="zh-CN" dirty="0" err="1"/>
              <a:t>this_start</a:t>
            </a:r>
            <a:endParaRPr kumimoji="1" lang="zh-CN" altLang="en-US" dirty="0"/>
          </a:p>
        </p:txBody>
      </p:sp>
      <p:cxnSp>
        <p:nvCxnSpPr>
          <p:cNvPr id="32" name="直线箭头连接符 31">
            <a:extLst>
              <a:ext uri="{FF2B5EF4-FFF2-40B4-BE49-F238E27FC236}">
                <a16:creationId xmlns:a16="http://schemas.microsoft.com/office/drawing/2014/main" id="{98C2F960-DF3D-EB8A-2FD2-03808657EA03}"/>
              </a:ext>
            </a:extLst>
          </p:cNvPr>
          <p:cNvCxnSpPr>
            <a:cxnSpLocks/>
            <a:stCxn id="31" idx="2"/>
          </p:cNvCxnSpPr>
          <p:nvPr/>
        </p:nvCxnSpPr>
        <p:spPr>
          <a:xfrm flipH="1">
            <a:off x="749300" y="2713159"/>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998AAAA-265C-95C1-8862-0D48FA611547}"/>
              </a:ext>
            </a:extLst>
          </p:cNvPr>
          <p:cNvSpPr txBox="1"/>
          <p:nvPr/>
        </p:nvSpPr>
        <p:spPr>
          <a:xfrm>
            <a:off x="1047762" y="3340415"/>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34" name="文本框 33">
            <a:extLst>
              <a:ext uri="{FF2B5EF4-FFF2-40B4-BE49-F238E27FC236}">
                <a16:creationId xmlns:a16="http://schemas.microsoft.com/office/drawing/2014/main" id="{C2C54CC4-F131-51C9-2E0B-DD7BED523B8C}"/>
              </a:ext>
            </a:extLst>
          </p:cNvPr>
          <p:cNvSpPr txBox="1"/>
          <p:nvPr/>
        </p:nvSpPr>
        <p:spPr>
          <a:xfrm>
            <a:off x="1308613" y="3350890"/>
            <a:ext cx="1375698" cy="369332"/>
          </a:xfrm>
          <a:prstGeom prst="rect">
            <a:avLst/>
          </a:prstGeom>
          <a:noFill/>
        </p:spPr>
        <p:txBody>
          <a:bodyPr wrap="none" rtlCol="0">
            <a:spAutoFit/>
          </a:bodyPr>
          <a:lstStyle/>
          <a:p>
            <a:r>
              <a:rPr kumimoji="1" lang="en-US" altLang="zh-CN" dirty="0" err="1">
                <a:solidFill>
                  <a:srgbClr val="0070C0"/>
                </a:solidFill>
              </a:rPr>
              <a:t>this_sum</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1</a:t>
            </a:r>
            <a:endParaRPr kumimoji="1" lang="zh-CN" altLang="en-US" dirty="0">
              <a:solidFill>
                <a:srgbClr val="0070C0"/>
              </a:solidFill>
            </a:endParaRPr>
          </a:p>
        </p:txBody>
      </p:sp>
      <p:graphicFrame>
        <p:nvGraphicFramePr>
          <p:cNvPr id="35" name="表格 34">
            <a:extLst>
              <a:ext uri="{FF2B5EF4-FFF2-40B4-BE49-F238E27FC236}">
                <a16:creationId xmlns:a16="http://schemas.microsoft.com/office/drawing/2014/main" id="{E8129E20-1F22-0E5E-EF59-05F7C77244DA}"/>
              </a:ext>
            </a:extLst>
          </p:cNvPr>
          <p:cNvGraphicFramePr>
            <a:graphicFrameLocks noGrp="1"/>
          </p:cNvGraphicFramePr>
          <p:nvPr>
            <p:extLst>
              <p:ext uri="{D42A27DB-BD31-4B8C-83A1-F6EECF244321}">
                <p14:modId xmlns:p14="http://schemas.microsoft.com/office/powerpoint/2010/main" val="3546316684"/>
              </p:ext>
            </p:extLst>
          </p:nvPr>
        </p:nvGraphicFramePr>
        <p:xfrm>
          <a:off x="584225" y="4500034"/>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36" name="文本框 35">
            <a:extLst>
              <a:ext uri="{FF2B5EF4-FFF2-40B4-BE49-F238E27FC236}">
                <a16:creationId xmlns:a16="http://schemas.microsoft.com/office/drawing/2014/main" id="{52D10305-F835-C256-A050-48341BB5DB84}"/>
              </a:ext>
            </a:extLst>
          </p:cNvPr>
          <p:cNvSpPr txBox="1"/>
          <p:nvPr/>
        </p:nvSpPr>
        <p:spPr>
          <a:xfrm>
            <a:off x="237570" y="3910161"/>
            <a:ext cx="1070549" cy="369332"/>
          </a:xfrm>
          <a:prstGeom prst="rect">
            <a:avLst/>
          </a:prstGeom>
          <a:noFill/>
        </p:spPr>
        <p:txBody>
          <a:bodyPr wrap="none" rtlCol="0">
            <a:spAutoFit/>
          </a:bodyPr>
          <a:lstStyle/>
          <a:p>
            <a:r>
              <a:rPr kumimoji="1" lang="en-US" altLang="zh-CN" dirty="0" err="1"/>
              <a:t>this_start</a:t>
            </a:r>
            <a:endParaRPr kumimoji="1" lang="zh-CN" altLang="en-US" dirty="0"/>
          </a:p>
        </p:txBody>
      </p:sp>
      <p:cxnSp>
        <p:nvCxnSpPr>
          <p:cNvPr id="37" name="直线箭头连接符 36">
            <a:extLst>
              <a:ext uri="{FF2B5EF4-FFF2-40B4-BE49-F238E27FC236}">
                <a16:creationId xmlns:a16="http://schemas.microsoft.com/office/drawing/2014/main" id="{40A73B2F-2601-D642-4DAC-FFB052278F06}"/>
              </a:ext>
            </a:extLst>
          </p:cNvPr>
          <p:cNvCxnSpPr>
            <a:cxnSpLocks/>
            <a:stCxn id="36" idx="2"/>
          </p:cNvCxnSpPr>
          <p:nvPr/>
        </p:nvCxnSpPr>
        <p:spPr>
          <a:xfrm flipH="1">
            <a:off x="749300" y="4279493"/>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8BBA3D56-752D-2968-4F69-BAC6F8E45EDC}"/>
              </a:ext>
            </a:extLst>
          </p:cNvPr>
          <p:cNvSpPr txBox="1"/>
          <p:nvPr/>
        </p:nvSpPr>
        <p:spPr>
          <a:xfrm>
            <a:off x="1416062" y="4906749"/>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39" name="文本框 38">
            <a:extLst>
              <a:ext uri="{FF2B5EF4-FFF2-40B4-BE49-F238E27FC236}">
                <a16:creationId xmlns:a16="http://schemas.microsoft.com/office/drawing/2014/main" id="{E7A70191-E050-278B-20F4-7CD6DC741765}"/>
              </a:ext>
            </a:extLst>
          </p:cNvPr>
          <p:cNvSpPr txBox="1"/>
          <p:nvPr/>
        </p:nvSpPr>
        <p:spPr>
          <a:xfrm>
            <a:off x="1676913" y="4917224"/>
            <a:ext cx="1375698" cy="369332"/>
          </a:xfrm>
          <a:prstGeom prst="rect">
            <a:avLst/>
          </a:prstGeom>
          <a:noFill/>
        </p:spPr>
        <p:txBody>
          <a:bodyPr wrap="none" rtlCol="0">
            <a:spAutoFit/>
          </a:bodyPr>
          <a:lstStyle/>
          <a:p>
            <a:r>
              <a:rPr kumimoji="1" lang="en-US" altLang="zh-CN" dirty="0" err="1">
                <a:solidFill>
                  <a:srgbClr val="0070C0"/>
                </a:solidFill>
              </a:rPr>
              <a:t>this_sum</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4</a:t>
            </a:r>
            <a:endParaRPr kumimoji="1" lang="zh-CN" altLang="en-US" dirty="0">
              <a:solidFill>
                <a:srgbClr val="0070C0"/>
              </a:solidFill>
            </a:endParaRPr>
          </a:p>
        </p:txBody>
      </p:sp>
      <p:graphicFrame>
        <p:nvGraphicFramePr>
          <p:cNvPr id="40" name="表格 39">
            <a:extLst>
              <a:ext uri="{FF2B5EF4-FFF2-40B4-BE49-F238E27FC236}">
                <a16:creationId xmlns:a16="http://schemas.microsoft.com/office/drawing/2014/main" id="{34F369DD-0887-2D7B-1672-630E363F7F1C}"/>
              </a:ext>
            </a:extLst>
          </p:cNvPr>
          <p:cNvGraphicFramePr>
            <a:graphicFrameLocks noGrp="1"/>
          </p:cNvGraphicFramePr>
          <p:nvPr>
            <p:extLst>
              <p:ext uri="{D42A27DB-BD31-4B8C-83A1-F6EECF244321}">
                <p14:modId xmlns:p14="http://schemas.microsoft.com/office/powerpoint/2010/main" val="1092645169"/>
              </p:ext>
            </p:extLst>
          </p:nvPr>
        </p:nvGraphicFramePr>
        <p:xfrm>
          <a:off x="594317" y="6009980"/>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41" name="文本框 40">
            <a:extLst>
              <a:ext uri="{FF2B5EF4-FFF2-40B4-BE49-F238E27FC236}">
                <a16:creationId xmlns:a16="http://schemas.microsoft.com/office/drawing/2014/main" id="{B0A54270-B4F2-F601-2646-565756AA2D69}"/>
              </a:ext>
            </a:extLst>
          </p:cNvPr>
          <p:cNvSpPr txBox="1"/>
          <p:nvPr/>
        </p:nvSpPr>
        <p:spPr>
          <a:xfrm>
            <a:off x="247662" y="5420107"/>
            <a:ext cx="1070549" cy="369332"/>
          </a:xfrm>
          <a:prstGeom prst="rect">
            <a:avLst/>
          </a:prstGeom>
          <a:noFill/>
        </p:spPr>
        <p:txBody>
          <a:bodyPr wrap="none" rtlCol="0">
            <a:spAutoFit/>
          </a:bodyPr>
          <a:lstStyle/>
          <a:p>
            <a:r>
              <a:rPr kumimoji="1" lang="en-US" altLang="zh-CN" dirty="0" err="1"/>
              <a:t>this_start</a:t>
            </a:r>
            <a:endParaRPr kumimoji="1" lang="zh-CN" altLang="en-US" dirty="0"/>
          </a:p>
        </p:txBody>
      </p:sp>
      <p:cxnSp>
        <p:nvCxnSpPr>
          <p:cNvPr id="42" name="直线箭头连接符 41">
            <a:extLst>
              <a:ext uri="{FF2B5EF4-FFF2-40B4-BE49-F238E27FC236}">
                <a16:creationId xmlns:a16="http://schemas.microsoft.com/office/drawing/2014/main" id="{040189D1-95C4-AEA1-8E5C-C2978DE1FAFF}"/>
              </a:ext>
            </a:extLst>
          </p:cNvPr>
          <p:cNvCxnSpPr>
            <a:cxnSpLocks/>
            <a:stCxn id="41" idx="2"/>
          </p:cNvCxnSpPr>
          <p:nvPr/>
        </p:nvCxnSpPr>
        <p:spPr>
          <a:xfrm flipH="1">
            <a:off x="759392" y="5789439"/>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6216E916-2FB4-30B8-4595-036BC9A794E3}"/>
              </a:ext>
            </a:extLst>
          </p:cNvPr>
          <p:cNvSpPr txBox="1"/>
          <p:nvPr/>
        </p:nvSpPr>
        <p:spPr>
          <a:xfrm>
            <a:off x="1832554" y="6416695"/>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44" name="文本框 43">
            <a:extLst>
              <a:ext uri="{FF2B5EF4-FFF2-40B4-BE49-F238E27FC236}">
                <a16:creationId xmlns:a16="http://schemas.microsoft.com/office/drawing/2014/main" id="{4F5FD655-4C51-647F-D5E0-4117C48D434E}"/>
              </a:ext>
            </a:extLst>
          </p:cNvPr>
          <p:cNvSpPr txBox="1"/>
          <p:nvPr/>
        </p:nvSpPr>
        <p:spPr>
          <a:xfrm>
            <a:off x="2093405" y="6427170"/>
            <a:ext cx="1375698" cy="369332"/>
          </a:xfrm>
          <a:prstGeom prst="rect">
            <a:avLst/>
          </a:prstGeom>
          <a:noFill/>
        </p:spPr>
        <p:txBody>
          <a:bodyPr wrap="none" rtlCol="0">
            <a:spAutoFit/>
          </a:bodyPr>
          <a:lstStyle/>
          <a:p>
            <a:r>
              <a:rPr kumimoji="1" lang="en-US" altLang="zh-CN" dirty="0" err="1">
                <a:solidFill>
                  <a:srgbClr val="0070C0"/>
                </a:solidFill>
              </a:rPr>
              <a:t>this_sum</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6</a:t>
            </a:r>
            <a:endParaRPr kumimoji="1" lang="zh-CN" altLang="en-US" dirty="0">
              <a:solidFill>
                <a:srgbClr val="0070C0"/>
              </a:solidFill>
            </a:endParaRPr>
          </a:p>
        </p:txBody>
      </p:sp>
      <p:graphicFrame>
        <p:nvGraphicFramePr>
          <p:cNvPr id="45" name="表格 44">
            <a:extLst>
              <a:ext uri="{FF2B5EF4-FFF2-40B4-BE49-F238E27FC236}">
                <a16:creationId xmlns:a16="http://schemas.microsoft.com/office/drawing/2014/main" id="{73F9733A-0EA4-34D2-EC80-ACC7396A1B0C}"/>
              </a:ext>
            </a:extLst>
          </p:cNvPr>
          <p:cNvGraphicFramePr>
            <a:graphicFrameLocks noGrp="1"/>
          </p:cNvGraphicFramePr>
          <p:nvPr>
            <p:extLst>
              <p:ext uri="{D42A27DB-BD31-4B8C-83A1-F6EECF244321}">
                <p14:modId xmlns:p14="http://schemas.microsoft.com/office/powerpoint/2010/main" val="888804468"/>
              </p:ext>
            </p:extLst>
          </p:nvPr>
        </p:nvGraphicFramePr>
        <p:xfrm>
          <a:off x="4804639" y="1823438"/>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46" name="文本框 45">
            <a:extLst>
              <a:ext uri="{FF2B5EF4-FFF2-40B4-BE49-F238E27FC236}">
                <a16:creationId xmlns:a16="http://schemas.microsoft.com/office/drawing/2014/main" id="{0015AABC-B48C-A1B9-4BE6-F0954FEE72B9}"/>
              </a:ext>
            </a:extLst>
          </p:cNvPr>
          <p:cNvSpPr txBox="1"/>
          <p:nvPr/>
        </p:nvSpPr>
        <p:spPr>
          <a:xfrm>
            <a:off x="4457984" y="1233565"/>
            <a:ext cx="1070549" cy="369332"/>
          </a:xfrm>
          <a:prstGeom prst="rect">
            <a:avLst/>
          </a:prstGeom>
          <a:noFill/>
        </p:spPr>
        <p:txBody>
          <a:bodyPr wrap="none" rtlCol="0">
            <a:spAutoFit/>
          </a:bodyPr>
          <a:lstStyle/>
          <a:p>
            <a:r>
              <a:rPr kumimoji="1" lang="en-US" altLang="zh-CN" dirty="0" err="1"/>
              <a:t>this_start</a:t>
            </a:r>
            <a:endParaRPr kumimoji="1" lang="zh-CN" altLang="en-US" dirty="0"/>
          </a:p>
        </p:txBody>
      </p:sp>
      <p:cxnSp>
        <p:nvCxnSpPr>
          <p:cNvPr id="47" name="直线箭头连接符 46">
            <a:extLst>
              <a:ext uri="{FF2B5EF4-FFF2-40B4-BE49-F238E27FC236}">
                <a16:creationId xmlns:a16="http://schemas.microsoft.com/office/drawing/2014/main" id="{AAE89288-5376-EB66-DA95-EE994886229D}"/>
              </a:ext>
            </a:extLst>
          </p:cNvPr>
          <p:cNvCxnSpPr>
            <a:cxnSpLocks/>
            <a:stCxn id="46" idx="2"/>
          </p:cNvCxnSpPr>
          <p:nvPr/>
        </p:nvCxnSpPr>
        <p:spPr>
          <a:xfrm flipH="1">
            <a:off x="4969714" y="1602897"/>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A784915B-E791-F918-FDF3-D4DE1B951E96}"/>
              </a:ext>
            </a:extLst>
          </p:cNvPr>
          <p:cNvSpPr txBox="1"/>
          <p:nvPr/>
        </p:nvSpPr>
        <p:spPr>
          <a:xfrm>
            <a:off x="6411176" y="2230153"/>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49" name="文本框 48">
            <a:extLst>
              <a:ext uri="{FF2B5EF4-FFF2-40B4-BE49-F238E27FC236}">
                <a16:creationId xmlns:a16="http://schemas.microsoft.com/office/drawing/2014/main" id="{187AD77E-FF72-E194-DC86-99F0B004FE9D}"/>
              </a:ext>
            </a:extLst>
          </p:cNvPr>
          <p:cNvSpPr txBox="1"/>
          <p:nvPr/>
        </p:nvSpPr>
        <p:spPr>
          <a:xfrm>
            <a:off x="6672027" y="2240628"/>
            <a:ext cx="1446230" cy="369332"/>
          </a:xfrm>
          <a:prstGeom prst="rect">
            <a:avLst/>
          </a:prstGeom>
          <a:noFill/>
        </p:spPr>
        <p:txBody>
          <a:bodyPr wrap="none" rtlCol="0">
            <a:spAutoFit/>
          </a:bodyPr>
          <a:lstStyle/>
          <a:p>
            <a:r>
              <a:rPr kumimoji="1" lang="en-US" altLang="zh-CN" dirty="0" err="1">
                <a:solidFill>
                  <a:srgbClr val="C00000"/>
                </a:solidFill>
              </a:rPr>
              <a:t>this_sum</a:t>
            </a:r>
            <a:r>
              <a:rPr kumimoji="1" lang="zh-CN" altLang="en-US" dirty="0">
                <a:solidFill>
                  <a:srgbClr val="C00000"/>
                </a:solidFill>
              </a:rPr>
              <a:t> </a:t>
            </a:r>
            <a:r>
              <a:rPr kumimoji="1" lang="en-US" altLang="zh-CN" dirty="0">
                <a:solidFill>
                  <a:srgbClr val="C00000"/>
                </a:solidFill>
              </a:rPr>
              <a:t>=</a:t>
            </a:r>
            <a:r>
              <a:rPr kumimoji="1" lang="zh-CN" altLang="en-US" dirty="0">
                <a:solidFill>
                  <a:srgbClr val="C00000"/>
                </a:solidFill>
              </a:rPr>
              <a:t> </a:t>
            </a:r>
            <a:r>
              <a:rPr kumimoji="1" lang="en-US" altLang="zh-CN" dirty="0">
                <a:solidFill>
                  <a:srgbClr val="C00000"/>
                </a:solidFill>
              </a:rPr>
              <a:t>-1</a:t>
            </a:r>
            <a:endParaRPr kumimoji="1" lang="zh-CN" altLang="en-US" dirty="0">
              <a:solidFill>
                <a:srgbClr val="C00000"/>
              </a:solidFill>
            </a:endParaRPr>
          </a:p>
        </p:txBody>
      </p:sp>
      <p:graphicFrame>
        <p:nvGraphicFramePr>
          <p:cNvPr id="50" name="表格 49">
            <a:extLst>
              <a:ext uri="{FF2B5EF4-FFF2-40B4-BE49-F238E27FC236}">
                <a16:creationId xmlns:a16="http://schemas.microsoft.com/office/drawing/2014/main" id="{0BF5406F-5967-324C-0056-5E935C789D08}"/>
              </a:ext>
            </a:extLst>
          </p:cNvPr>
          <p:cNvGraphicFramePr>
            <a:graphicFrameLocks noGrp="1"/>
          </p:cNvGraphicFramePr>
          <p:nvPr>
            <p:extLst>
              <p:ext uri="{D42A27DB-BD31-4B8C-83A1-F6EECF244321}">
                <p14:modId xmlns:p14="http://schemas.microsoft.com/office/powerpoint/2010/main" val="4233648170"/>
              </p:ext>
            </p:extLst>
          </p:nvPr>
        </p:nvGraphicFramePr>
        <p:xfrm>
          <a:off x="4804639" y="3517054"/>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51" name="文本框 50">
            <a:extLst>
              <a:ext uri="{FF2B5EF4-FFF2-40B4-BE49-F238E27FC236}">
                <a16:creationId xmlns:a16="http://schemas.microsoft.com/office/drawing/2014/main" id="{FCC789F3-A1AA-C6FD-2817-17444C3B157F}"/>
              </a:ext>
            </a:extLst>
          </p:cNvPr>
          <p:cNvSpPr txBox="1"/>
          <p:nvPr/>
        </p:nvSpPr>
        <p:spPr>
          <a:xfrm>
            <a:off x="6451884" y="2927181"/>
            <a:ext cx="1070549" cy="369332"/>
          </a:xfrm>
          <a:prstGeom prst="rect">
            <a:avLst/>
          </a:prstGeom>
          <a:noFill/>
        </p:spPr>
        <p:txBody>
          <a:bodyPr wrap="none" rtlCol="0">
            <a:spAutoFit/>
          </a:bodyPr>
          <a:lstStyle/>
          <a:p>
            <a:r>
              <a:rPr kumimoji="1" lang="en-US" altLang="zh-CN" dirty="0" err="1">
                <a:solidFill>
                  <a:srgbClr val="009999"/>
                </a:solidFill>
              </a:rPr>
              <a:t>this_start</a:t>
            </a:r>
            <a:endParaRPr kumimoji="1" lang="zh-CN" altLang="en-US" dirty="0">
              <a:solidFill>
                <a:srgbClr val="009999"/>
              </a:solidFill>
            </a:endParaRPr>
          </a:p>
        </p:txBody>
      </p:sp>
      <p:cxnSp>
        <p:nvCxnSpPr>
          <p:cNvPr id="52" name="直线箭头连接符 51">
            <a:extLst>
              <a:ext uri="{FF2B5EF4-FFF2-40B4-BE49-F238E27FC236}">
                <a16:creationId xmlns:a16="http://schemas.microsoft.com/office/drawing/2014/main" id="{5FE9271F-8380-BB27-4154-8190D50F31C5}"/>
              </a:ext>
            </a:extLst>
          </p:cNvPr>
          <p:cNvCxnSpPr>
            <a:cxnSpLocks/>
          </p:cNvCxnSpPr>
          <p:nvPr/>
        </p:nvCxnSpPr>
        <p:spPr>
          <a:xfrm flipH="1">
            <a:off x="6963614" y="3296513"/>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13CAF114-8394-8BB7-43A3-9FCD46C77933}"/>
              </a:ext>
            </a:extLst>
          </p:cNvPr>
          <p:cNvSpPr txBox="1"/>
          <p:nvPr/>
        </p:nvSpPr>
        <p:spPr>
          <a:xfrm>
            <a:off x="6411176" y="3923769"/>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54" name="文本框 53">
            <a:extLst>
              <a:ext uri="{FF2B5EF4-FFF2-40B4-BE49-F238E27FC236}">
                <a16:creationId xmlns:a16="http://schemas.microsoft.com/office/drawing/2014/main" id="{16CA932D-3AFB-0E98-C300-8061DBBBCAA5}"/>
              </a:ext>
            </a:extLst>
          </p:cNvPr>
          <p:cNvSpPr txBox="1"/>
          <p:nvPr/>
        </p:nvSpPr>
        <p:spPr>
          <a:xfrm>
            <a:off x="6672027" y="3934244"/>
            <a:ext cx="1375698" cy="369332"/>
          </a:xfrm>
          <a:prstGeom prst="rect">
            <a:avLst/>
          </a:prstGeom>
          <a:noFill/>
        </p:spPr>
        <p:txBody>
          <a:bodyPr wrap="none" rtlCol="0">
            <a:spAutoFit/>
          </a:bodyPr>
          <a:lstStyle/>
          <a:p>
            <a:r>
              <a:rPr kumimoji="1" lang="en-US" altLang="zh-CN" dirty="0" err="1">
                <a:solidFill>
                  <a:srgbClr val="009999"/>
                </a:solidFill>
              </a:rPr>
              <a:t>this_sum</a:t>
            </a:r>
            <a:r>
              <a:rPr kumimoji="1" lang="zh-CN" altLang="en-US" dirty="0">
                <a:solidFill>
                  <a:srgbClr val="009999"/>
                </a:solidFill>
              </a:rPr>
              <a:t> </a:t>
            </a:r>
            <a:r>
              <a:rPr kumimoji="1" lang="en-US" altLang="zh-CN" dirty="0">
                <a:solidFill>
                  <a:srgbClr val="009999"/>
                </a:solidFill>
              </a:rPr>
              <a:t>=</a:t>
            </a:r>
            <a:r>
              <a:rPr kumimoji="1" lang="zh-CN" altLang="en-US" dirty="0">
                <a:solidFill>
                  <a:srgbClr val="009999"/>
                </a:solidFill>
              </a:rPr>
              <a:t> </a:t>
            </a:r>
            <a:r>
              <a:rPr kumimoji="1" lang="en-US" altLang="zh-CN" dirty="0">
                <a:solidFill>
                  <a:srgbClr val="009999"/>
                </a:solidFill>
              </a:rPr>
              <a:t>0</a:t>
            </a:r>
            <a:endParaRPr kumimoji="1" lang="zh-CN" altLang="en-US" dirty="0">
              <a:solidFill>
                <a:srgbClr val="009999"/>
              </a:solidFill>
            </a:endParaRPr>
          </a:p>
        </p:txBody>
      </p:sp>
      <p:sp>
        <p:nvSpPr>
          <p:cNvPr id="55" name="文本框 54">
            <a:extLst>
              <a:ext uri="{FF2B5EF4-FFF2-40B4-BE49-F238E27FC236}">
                <a16:creationId xmlns:a16="http://schemas.microsoft.com/office/drawing/2014/main" id="{B27B5232-A321-B17B-E4D5-9CB75ECA5ED9}"/>
              </a:ext>
            </a:extLst>
          </p:cNvPr>
          <p:cNvSpPr txBox="1"/>
          <p:nvPr/>
        </p:nvSpPr>
        <p:spPr>
          <a:xfrm>
            <a:off x="10375900" y="5803900"/>
            <a:ext cx="184731" cy="369332"/>
          </a:xfrm>
          <a:prstGeom prst="rect">
            <a:avLst/>
          </a:prstGeom>
          <a:noFill/>
        </p:spPr>
        <p:txBody>
          <a:bodyPr wrap="none" rtlCol="0">
            <a:spAutoFit/>
          </a:bodyPr>
          <a:lstStyle/>
          <a:p>
            <a:endParaRPr kumimoji="1" lang="zh-CN" altLang="en-US" dirty="0"/>
          </a:p>
        </p:txBody>
      </p:sp>
      <p:graphicFrame>
        <p:nvGraphicFramePr>
          <p:cNvPr id="56" name="表格 55">
            <a:extLst>
              <a:ext uri="{FF2B5EF4-FFF2-40B4-BE49-F238E27FC236}">
                <a16:creationId xmlns:a16="http://schemas.microsoft.com/office/drawing/2014/main" id="{78D7565A-E43C-33FD-D3EE-6BA0261FAC49}"/>
              </a:ext>
            </a:extLst>
          </p:cNvPr>
          <p:cNvGraphicFramePr>
            <a:graphicFrameLocks noGrp="1"/>
          </p:cNvGraphicFramePr>
          <p:nvPr>
            <p:extLst>
              <p:ext uri="{D42A27DB-BD31-4B8C-83A1-F6EECF244321}">
                <p14:modId xmlns:p14="http://schemas.microsoft.com/office/powerpoint/2010/main" val="2433155373"/>
              </p:ext>
            </p:extLst>
          </p:nvPr>
        </p:nvGraphicFramePr>
        <p:xfrm>
          <a:off x="4804639" y="5562524"/>
          <a:ext cx="3136904" cy="370840"/>
        </p:xfrm>
        <a:graphic>
          <a:graphicData uri="http://schemas.openxmlformats.org/drawingml/2006/table">
            <a:tbl>
              <a:tblPr firstRow="1" bandRow="1">
                <a:tableStyleId>{5C22544A-7EE6-4342-B048-85BDC9FD1C3A}</a:tableStyleId>
              </a:tblPr>
              <a:tblGrid>
                <a:gridCol w="392113">
                  <a:extLst>
                    <a:ext uri="{9D8B030D-6E8A-4147-A177-3AD203B41FA5}">
                      <a16:colId xmlns:a16="http://schemas.microsoft.com/office/drawing/2014/main" val="1091645257"/>
                    </a:ext>
                  </a:extLst>
                </a:gridCol>
                <a:gridCol w="392113">
                  <a:extLst>
                    <a:ext uri="{9D8B030D-6E8A-4147-A177-3AD203B41FA5}">
                      <a16:colId xmlns:a16="http://schemas.microsoft.com/office/drawing/2014/main" val="2975362693"/>
                    </a:ext>
                  </a:extLst>
                </a:gridCol>
                <a:gridCol w="392113">
                  <a:extLst>
                    <a:ext uri="{9D8B030D-6E8A-4147-A177-3AD203B41FA5}">
                      <a16:colId xmlns:a16="http://schemas.microsoft.com/office/drawing/2014/main" val="721959229"/>
                    </a:ext>
                  </a:extLst>
                </a:gridCol>
                <a:gridCol w="392113">
                  <a:extLst>
                    <a:ext uri="{9D8B030D-6E8A-4147-A177-3AD203B41FA5}">
                      <a16:colId xmlns:a16="http://schemas.microsoft.com/office/drawing/2014/main" val="2751146633"/>
                    </a:ext>
                  </a:extLst>
                </a:gridCol>
                <a:gridCol w="392113">
                  <a:extLst>
                    <a:ext uri="{9D8B030D-6E8A-4147-A177-3AD203B41FA5}">
                      <a16:colId xmlns:a16="http://schemas.microsoft.com/office/drawing/2014/main" val="297306965"/>
                    </a:ext>
                  </a:extLst>
                </a:gridCol>
                <a:gridCol w="392113">
                  <a:extLst>
                    <a:ext uri="{9D8B030D-6E8A-4147-A177-3AD203B41FA5}">
                      <a16:colId xmlns:a16="http://schemas.microsoft.com/office/drawing/2014/main" val="998493744"/>
                    </a:ext>
                  </a:extLst>
                </a:gridCol>
                <a:gridCol w="392113">
                  <a:extLst>
                    <a:ext uri="{9D8B030D-6E8A-4147-A177-3AD203B41FA5}">
                      <a16:colId xmlns:a16="http://schemas.microsoft.com/office/drawing/2014/main" val="133966267"/>
                    </a:ext>
                  </a:extLst>
                </a:gridCol>
                <a:gridCol w="392113">
                  <a:extLst>
                    <a:ext uri="{9D8B030D-6E8A-4147-A177-3AD203B41FA5}">
                      <a16:colId xmlns:a16="http://schemas.microsoft.com/office/drawing/2014/main" val="3471484605"/>
                    </a:ext>
                  </a:extLst>
                </a:gridCol>
              </a:tblGrid>
              <a:tr h="370840">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2</a:t>
                      </a:r>
                      <a:endParaRPr lang="zh-CN" altLang="en-US" dirty="0"/>
                    </a:p>
                  </a:txBody>
                  <a:tcPr/>
                </a:tc>
                <a:extLst>
                  <a:ext uri="{0D108BD9-81ED-4DB2-BD59-A6C34878D82A}">
                    <a16:rowId xmlns:a16="http://schemas.microsoft.com/office/drawing/2014/main" val="4080043601"/>
                  </a:ext>
                </a:extLst>
              </a:tr>
            </a:tbl>
          </a:graphicData>
        </a:graphic>
      </p:graphicFrame>
      <p:sp>
        <p:nvSpPr>
          <p:cNvPr id="57" name="文本框 56">
            <a:extLst>
              <a:ext uri="{FF2B5EF4-FFF2-40B4-BE49-F238E27FC236}">
                <a16:creationId xmlns:a16="http://schemas.microsoft.com/office/drawing/2014/main" id="{1529B163-2066-F94E-57D4-AD08C34BB040}"/>
              </a:ext>
            </a:extLst>
          </p:cNvPr>
          <p:cNvSpPr txBox="1"/>
          <p:nvPr/>
        </p:nvSpPr>
        <p:spPr>
          <a:xfrm>
            <a:off x="6451884" y="4972651"/>
            <a:ext cx="1070549" cy="369332"/>
          </a:xfrm>
          <a:prstGeom prst="rect">
            <a:avLst/>
          </a:prstGeom>
          <a:noFill/>
        </p:spPr>
        <p:txBody>
          <a:bodyPr wrap="none" rtlCol="0">
            <a:spAutoFit/>
          </a:bodyPr>
          <a:lstStyle/>
          <a:p>
            <a:r>
              <a:rPr kumimoji="1" lang="en-US" altLang="zh-CN" dirty="0" err="1"/>
              <a:t>this_start</a:t>
            </a:r>
            <a:endParaRPr kumimoji="1" lang="zh-CN" altLang="en-US" dirty="0"/>
          </a:p>
        </p:txBody>
      </p:sp>
      <p:cxnSp>
        <p:nvCxnSpPr>
          <p:cNvPr id="58" name="直线箭头连接符 57">
            <a:extLst>
              <a:ext uri="{FF2B5EF4-FFF2-40B4-BE49-F238E27FC236}">
                <a16:creationId xmlns:a16="http://schemas.microsoft.com/office/drawing/2014/main" id="{D8900059-A6A3-069B-E0AB-2D4A73ED449A}"/>
              </a:ext>
            </a:extLst>
          </p:cNvPr>
          <p:cNvCxnSpPr>
            <a:cxnSpLocks/>
          </p:cNvCxnSpPr>
          <p:nvPr/>
        </p:nvCxnSpPr>
        <p:spPr>
          <a:xfrm flipH="1">
            <a:off x="6963614" y="5341983"/>
            <a:ext cx="23545" cy="2205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96514633-132A-6204-30A8-FE3F92BC182A}"/>
              </a:ext>
            </a:extLst>
          </p:cNvPr>
          <p:cNvSpPr txBox="1"/>
          <p:nvPr/>
        </p:nvSpPr>
        <p:spPr>
          <a:xfrm>
            <a:off x="6855676" y="5969239"/>
            <a:ext cx="237566" cy="369332"/>
          </a:xfrm>
          <a:prstGeom prst="rect">
            <a:avLst/>
          </a:prstGeom>
          <a:noFill/>
          <a:ln>
            <a:solidFill>
              <a:schemeClr val="accent4">
                <a:lumMod val="75000"/>
              </a:schemeClr>
            </a:solidFill>
          </a:ln>
        </p:spPr>
        <p:txBody>
          <a:bodyPr wrap="none" rtlCol="0">
            <a:spAutoFit/>
          </a:bodyPr>
          <a:lstStyle/>
          <a:p>
            <a:r>
              <a:rPr kumimoji="1" lang="en-US" altLang="zh-CN" dirty="0" err="1"/>
              <a:t>i</a:t>
            </a:r>
            <a:endParaRPr kumimoji="1" lang="zh-CN" altLang="en-US" dirty="0"/>
          </a:p>
        </p:txBody>
      </p:sp>
      <p:sp>
        <p:nvSpPr>
          <p:cNvPr id="60" name="文本框 59">
            <a:extLst>
              <a:ext uri="{FF2B5EF4-FFF2-40B4-BE49-F238E27FC236}">
                <a16:creationId xmlns:a16="http://schemas.microsoft.com/office/drawing/2014/main" id="{75252BCF-A851-1279-B79A-3925F8992073}"/>
              </a:ext>
            </a:extLst>
          </p:cNvPr>
          <p:cNvSpPr txBox="1"/>
          <p:nvPr/>
        </p:nvSpPr>
        <p:spPr>
          <a:xfrm>
            <a:off x="7116527" y="5979714"/>
            <a:ext cx="1375698" cy="369332"/>
          </a:xfrm>
          <a:prstGeom prst="rect">
            <a:avLst/>
          </a:prstGeom>
          <a:noFill/>
        </p:spPr>
        <p:txBody>
          <a:bodyPr wrap="none" rtlCol="0">
            <a:spAutoFit/>
          </a:bodyPr>
          <a:lstStyle/>
          <a:p>
            <a:r>
              <a:rPr kumimoji="1" lang="en-US" altLang="zh-CN" dirty="0" err="1">
                <a:solidFill>
                  <a:srgbClr val="0070C0"/>
                </a:solidFill>
              </a:rPr>
              <a:t>this_sum</a:t>
            </a:r>
            <a:r>
              <a:rPr kumimoji="1" lang="zh-CN" altLang="en-US" dirty="0">
                <a:solidFill>
                  <a:srgbClr val="0070C0"/>
                </a:solidFill>
              </a:rPr>
              <a:t> </a:t>
            </a:r>
            <a:r>
              <a:rPr kumimoji="1" lang="en-US" altLang="zh-CN" dirty="0">
                <a:solidFill>
                  <a:srgbClr val="0070C0"/>
                </a:solidFill>
              </a:rPr>
              <a:t>=</a:t>
            </a:r>
            <a:r>
              <a:rPr kumimoji="1" lang="zh-CN" altLang="en-US" dirty="0">
                <a:solidFill>
                  <a:srgbClr val="0070C0"/>
                </a:solidFill>
              </a:rPr>
              <a:t> </a:t>
            </a:r>
            <a:r>
              <a:rPr kumimoji="1" lang="en-US" altLang="zh-CN" dirty="0">
                <a:solidFill>
                  <a:srgbClr val="0070C0"/>
                </a:solidFill>
              </a:rPr>
              <a:t>1</a:t>
            </a:r>
            <a:endParaRPr kumimoji="1" lang="zh-CN" altLang="en-US" dirty="0">
              <a:solidFill>
                <a:srgbClr val="0070C0"/>
              </a:solidFill>
            </a:endParaRPr>
          </a:p>
        </p:txBody>
      </p:sp>
      <p:cxnSp>
        <p:nvCxnSpPr>
          <p:cNvPr id="62" name="直线连接符 61">
            <a:extLst>
              <a:ext uri="{FF2B5EF4-FFF2-40B4-BE49-F238E27FC236}">
                <a16:creationId xmlns:a16="http://schemas.microsoft.com/office/drawing/2014/main" id="{3F0C0CA2-5BCB-0DA1-34F1-026B7FA7E337}"/>
              </a:ext>
            </a:extLst>
          </p:cNvPr>
          <p:cNvCxnSpPr>
            <a:cxnSpLocks/>
          </p:cNvCxnSpPr>
          <p:nvPr/>
        </p:nvCxnSpPr>
        <p:spPr>
          <a:xfrm>
            <a:off x="4038600" y="1347019"/>
            <a:ext cx="0" cy="5104705"/>
          </a:xfrm>
          <a:prstGeom prst="line">
            <a:avLst/>
          </a:prstGeom>
          <a:ln w="12700">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4" name="下箭头 63">
            <a:extLst>
              <a:ext uri="{FF2B5EF4-FFF2-40B4-BE49-F238E27FC236}">
                <a16:creationId xmlns:a16="http://schemas.microsoft.com/office/drawing/2014/main" id="{B76579DC-0661-D5F5-7FC8-BCDEC56080BF}"/>
              </a:ext>
            </a:extLst>
          </p:cNvPr>
          <p:cNvSpPr/>
          <p:nvPr/>
        </p:nvSpPr>
        <p:spPr>
          <a:xfrm>
            <a:off x="5868874" y="2672628"/>
            <a:ext cx="531076" cy="385641"/>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圆角矩形 64">
            <a:extLst>
              <a:ext uri="{FF2B5EF4-FFF2-40B4-BE49-F238E27FC236}">
                <a16:creationId xmlns:a16="http://schemas.microsoft.com/office/drawing/2014/main" id="{331812D8-DF78-E86E-9ACE-876A88504132}"/>
              </a:ext>
            </a:extLst>
          </p:cNvPr>
          <p:cNvSpPr/>
          <p:nvPr/>
        </p:nvSpPr>
        <p:spPr>
          <a:xfrm>
            <a:off x="4368800" y="1233565"/>
            <a:ext cx="4123425" cy="3266469"/>
          </a:xfrm>
          <a:prstGeom prst="roundRect">
            <a:avLst>
              <a:gd name="adj" fmla="val 69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66" name="下箭头 65">
            <a:extLst>
              <a:ext uri="{FF2B5EF4-FFF2-40B4-BE49-F238E27FC236}">
                <a16:creationId xmlns:a16="http://schemas.microsoft.com/office/drawing/2014/main" id="{293EFB4F-BEA8-19E0-2ADF-9475DB5BBD99}"/>
              </a:ext>
            </a:extLst>
          </p:cNvPr>
          <p:cNvSpPr/>
          <p:nvPr/>
        </p:nvSpPr>
        <p:spPr>
          <a:xfrm>
            <a:off x="1674436" y="2248168"/>
            <a:ext cx="969663" cy="231016"/>
          </a:xfrm>
          <a:prstGeom prst="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下箭头 66">
            <a:extLst>
              <a:ext uri="{FF2B5EF4-FFF2-40B4-BE49-F238E27FC236}">
                <a16:creationId xmlns:a16="http://schemas.microsoft.com/office/drawing/2014/main" id="{248443C6-57E4-E826-283C-4430268A9578}"/>
              </a:ext>
            </a:extLst>
          </p:cNvPr>
          <p:cNvSpPr/>
          <p:nvPr/>
        </p:nvSpPr>
        <p:spPr>
          <a:xfrm>
            <a:off x="1674436" y="3992927"/>
            <a:ext cx="969663" cy="231016"/>
          </a:xfrm>
          <a:prstGeom prst="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下箭头 67">
            <a:extLst>
              <a:ext uri="{FF2B5EF4-FFF2-40B4-BE49-F238E27FC236}">
                <a16:creationId xmlns:a16="http://schemas.microsoft.com/office/drawing/2014/main" id="{2665E75D-1631-CC38-502A-1F54100D2FB9}"/>
              </a:ext>
            </a:extLst>
          </p:cNvPr>
          <p:cNvSpPr/>
          <p:nvPr/>
        </p:nvSpPr>
        <p:spPr>
          <a:xfrm>
            <a:off x="1674436" y="5554134"/>
            <a:ext cx="969663" cy="231016"/>
          </a:xfrm>
          <a:prstGeom prst="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下箭头 68">
            <a:extLst>
              <a:ext uri="{FF2B5EF4-FFF2-40B4-BE49-F238E27FC236}">
                <a16:creationId xmlns:a16="http://schemas.microsoft.com/office/drawing/2014/main" id="{B74BA235-FE20-1754-BCE2-CFE53DE11BD9}"/>
              </a:ext>
            </a:extLst>
          </p:cNvPr>
          <p:cNvSpPr/>
          <p:nvPr/>
        </p:nvSpPr>
        <p:spPr>
          <a:xfrm>
            <a:off x="5843677" y="4679480"/>
            <a:ext cx="969663" cy="231016"/>
          </a:xfrm>
          <a:prstGeom prst="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内容占位符 4">
            <a:extLst>
              <a:ext uri="{FF2B5EF4-FFF2-40B4-BE49-F238E27FC236}">
                <a16:creationId xmlns:a16="http://schemas.microsoft.com/office/drawing/2014/main" id="{F47E375B-55C3-F8CD-5CF2-DC8345236754}"/>
              </a:ext>
            </a:extLst>
          </p:cNvPr>
          <p:cNvSpPr txBox="1">
            <a:spLocks/>
          </p:cNvSpPr>
          <p:nvPr/>
        </p:nvSpPr>
        <p:spPr>
          <a:xfrm>
            <a:off x="8672649" y="1953234"/>
            <a:ext cx="2995481" cy="1780219"/>
          </a:xfrm>
          <a:prstGeom prst="rect">
            <a:avLst/>
          </a:prstGeom>
          <a:solidFill>
            <a:srgbClr val="009999"/>
          </a:solidFill>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1800" b="1" dirty="0">
                <a:solidFill>
                  <a:schemeClr val="bg1"/>
                </a:solidFill>
              </a:rPr>
              <a:t>O(n)</a:t>
            </a:r>
            <a:r>
              <a:rPr lang="zh-CN" altLang="en-US" sz="1800" b="1" dirty="0">
                <a:solidFill>
                  <a:schemeClr val="bg1"/>
                </a:solidFill>
              </a:rPr>
              <a:t>算法</a:t>
            </a:r>
            <a:r>
              <a:rPr lang="zh-CN" altLang="en-US" sz="1800" dirty="0">
                <a:solidFill>
                  <a:schemeClr val="bg1"/>
                </a:solidFill>
              </a:rPr>
              <a:t>：</a:t>
            </a:r>
            <a:endParaRPr lang="en-US" altLang="zh-CN" sz="1800" dirty="0">
              <a:solidFill>
                <a:schemeClr val="bg1"/>
              </a:solidFill>
            </a:endParaRPr>
          </a:p>
          <a:p>
            <a:pPr>
              <a:lnSpc>
                <a:spcPct val="110000"/>
              </a:lnSpc>
              <a:spcBef>
                <a:spcPts val="0"/>
              </a:spcBef>
            </a:pPr>
            <a:r>
              <a:rPr lang="zh-CN" altLang="en-US" sz="1800" dirty="0">
                <a:solidFill>
                  <a:schemeClr val="bg1"/>
                </a:solidFill>
              </a:rPr>
              <a:t>如当前子序列和</a:t>
            </a:r>
            <a:r>
              <a:rPr lang="zh-CN" altLang="en-US" sz="1800" dirty="0">
                <a:solidFill>
                  <a:srgbClr val="FFFF00"/>
                </a:solidFill>
              </a:rPr>
              <a:t>小于</a:t>
            </a:r>
            <a:r>
              <a:rPr lang="en-US" altLang="zh-CN" sz="1800" dirty="0">
                <a:solidFill>
                  <a:srgbClr val="FFFF00"/>
                </a:solidFill>
              </a:rPr>
              <a:t>0</a:t>
            </a:r>
            <a:r>
              <a:rPr lang="zh-CN" altLang="en-US" sz="1800" dirty="0">
                <a:solidFill>
                  <a:srgbClr val="FFFF00"/>
                </a:solidFill>
              </a:rPr>
              <a:t>，则可放弃</a:t>
            </a:r>
            <a:r>
              <a:rPr lang="zh-CN" altLang="en-US" sz="1800" dirty="0">
                <a:solidFill>
                  <a:schemeClr val="bg1"/>
                </a:solidFill>
              </a:rPr>
              <a:t>，重新计算新的子序列和（从当前子序列结束位置</a:t>
            </a:r>
            <a:r>
              <a:rPr lang="en-US" altLang="zh-CN" sz="1800" dirty="0">
                <a:solidFill>
                  <a:schemeClr val="bg1"/>
                </a:solidFill>
              </a:rPr>
              <a:t>+1</a:t>
            </a:r>
            <a:r>
              <a:rPr lang="zh-CN" altLang="en-US" sz="1800" dirty="0">
                <a:solidFill>
                  <a:schemeClr val="bg1"/>
                </a:solidFill>
              </a:rPr>
              <a:t>开始）。</a:t>
            </a:r>
            <a:endParaRPr lang="en-US" altLang="zh-CN" sz="1800" b="1" dirty="0">
              <a:solidFill>
                <a:schemeClr val="bg1"/>
              </a:solidFill>
            </a:endParaRPr>
          </a:p>
        </p:txBody>
      </p:sp>
      <p:sp>
        <p:nvSpPr>
          <p:cNvPr id="71" name="文本框 70">
            <a:extLst>
              <a:ext uri="{FF2B5EF4-FFF2-40B4-BE49-F238E27FC236}">
                <a16:creationId xmlns:a16="http://schemas.microsoft.com/office/drawing/2014/main" id="{0FD65FDC-BBEC-DB50-BDD1-E63B49C975CA}"/>
              </a:ext>
            </a:extLst>
          </p:cNvPr>
          <p:cNvSpPr txBox="1"/>
          <p:nvPr/>
        </p:nvSpPr>
        <p:spPr>
          <a:xfrm>
            <a:off x="8528643" y="4679480"/>
            <a:ext cx="3283491" cy="923330"/>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实现</a:t>
            </a:r>
            <a:r>
              <a:rPr kumimoji="1" lang="en-US" altLang="zh-CN" b="1" dirty="0">
                <a:latin typeface="Microsoft YaHei" panose="020B0503020204020204" pitchFamily="34" charset="-122"/>
                <a:ea typeface="Microsoft YaHei" panose="020B0503020204020204" pitchFamily="34" charset="-122"/>
              </a:rPr>
              <a:t>O(n)</a:t>
            </a:r>
            <a:r>
              <a:rPr kumimoji="1" lang="zh-CN" altLang="en-US" b="1" dirty="0">
                <a:latin typeface="Microsoft YaHei" panose="020B0503020204020204" pitchFamily="34" charset="-122"/>
                <a:ea typeface="Microsoft YaHei" panose="020B0503020204020204" pitchFamily="34" charset="-122"/>
              </a:rPr>
              <a:t>的关键</a:t>
            </a:r>
            <a:r>
              <a:rPr kumimoji="1" lang="zh-CN" altLang="en-US" dirty="0">
                <a:latin typeface="Microsoft YaHei" panose="020B0503020204020204" pitchFamily="34" charset="-122"/>
                <a:ea typeface="Microsoft YaHei" panose="020B0503020204020204" pitchFamily="34" charset="-122"/>
              </a:rPr>
              <a:t>：</a:t>
            </a:r>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“指针”</a:t>
            </a:r>
            <a:r>
              <a:rPr kumimoji="1" lang="en-US" altLang="zh-CN" dirty="0" err="1">
                <a:latin typeface="Microsoft YaHei" panose="020B0503020204020204" pitchFamily="34" charset="-122"/>
                <a:ea typeface="Microsoft YaHei" panose="020B0503020204020204" pitchFamily="34" charset="-122"/>
              </a:rPr>
              <a:t>this_start</a:t>
            </a:r>
            <a:r>
              <a:rPr kumimoji="1" lang="zh-CN" altLang="en-US" dirty="0">
                <a:latin typeface="Microsoft YaHei" panose="020B0503020204020204" pitchFamily="34" charset="-122"/>
                <a:ea typeface="Microsoft YaHei" panose="020B0503020204020204" pitchFamily="34" charset="-122"/>
              </a:rPr>
              <a:t> 和 </a:t>
            </a:r>
            <a:r>
              <a:rPr kumimoji="1" lang="en-US" altLang="zh-CN" dirty="0" err="1">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 都只需从左向右单向移动，只增不减！</a:t>
            </a:r>
          </a:p>
        </p:txBody>
      </p:sp>
      <p:sp>
        <p:nvSpPr>
          <p:cNvPr id="72" name="文本框 71">
            <a:extLst>
              <a:ext uri="{FF2B5EF4-FFF2-40B4-BE49-F238E27FC236}">
                <a16:creationId xmlns:a16="http://schemas.microsoft.com/office/drawing/2014/main" id="{F971DF69-7E44-3474-7BDE-7EFB30EE9311}"/>
              </a:ext>
            </a:extLst>
          </p:cNvPr>
          <p:cNvSpPr txBox="1"/>
          <p:nvPr/>
        </p:nvSpPr>
        <p:spPr>
          <a:xfrm>
            <a:off x="9377246" y="5969239"/>
            <a:ext cx="1609736" cy="369332"/>
          </a:xfrm>
          <a:prstGeom prst="rect">
            <a:avLst/>
          </a:prstGeom>
          <a:noFill/>
        </p:spPr>
        <p:txBody>
          <a:bodyPr wrap="none" rtlCol="0">
            <a:spAutoFit/>
          </a:bodyPr>
          <a:lstStyle/>
          <a:p>
            <a:r>
              <a:rPr kumimoji="1" lang="en-US" altLang="zh-CN" dirty="0">
                <a:solidFill>
                  <a:srgbClr val="FF0000"/>
                </a:solidFill>
              </a:rPr>
              <a:t>Q:</a:t>
            </a:r>
            <a:r>
              <a:rPr kumimoji="1" lang="zh-CN" altLang="en-US" dirty="0">
                <a:solidFill>
                  <a:srgbClr val="FF0000"/>
                </a:solidFill>
              </a:rPr>
              <a:t> 如何证明？</a:t>
            </a:r>
          </a:p>
        </p:txBody>
      </p:sp>
    </p:spTree>
    <p:extLst>
      <p:ext uri="{BB962C8B-B14F-4D97-AF65-F5344CB8AC3E}">
        <p14:creationId xmlns:p14="http://schemas.microsoft.com/office/powerpoint/2010/main" val="25459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blinds(horizontal)">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checkerboard(across)">
                                      <p:cBhvr>
                                        <p:cTn id="24" dur="500"/>
                                        <p:tgtEl>
                                          <p:spTgt spid="64"/>
                                        </p:tgtEl>
                                      </p:cBhvr>
                                    </p:animEffect>
                                  </p:childTnLst>
                                </p:cTn>
                              </p:par>
                              <p:par>
                                <p:cTn id="25" presetID="5" presetClass="entr" presetSubtype="1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heckerboard(across)">
                                      <p:cBhvr>
                                        <p:cTn id="27" dur="500"/>
                                        <p:tgtEl>
                                          <p:spTgt spid="50"/>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checkerboard(across)">
                                      <p:cBhvr>
                                        <p:cTn id="30" dur="500"/>
                                        <p:tgtEl>
                                          <p:spTgt spid="51"/>
                                        </p:tgtEl>
                                      </p:cBhvr>
                                    </p:animEffect>
                                  </p:childTnLst>
                                </p:cTn>
                              </p:par>
                              <p:par>
                                <p:cTn id="31" presetID="5" presetClass="entr" presetSubtype="1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checkerboard(across)">
                                      <p:cBhvr>
                                        <p:cTn id="33" dur="500"/>
                                        <p:tgtEl>
                                          <p:spTgt spid="52"/>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checkerboard(across)">
                                      <p:cBhvr>
                                        <p:cTn id="36" dur="500"/>
                                        <p:tgtEl>
                                          <p:spTgt spid="53"/>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checkerboard(across)">
                                      <p:cBhvr>
                                        <p:cTn id="39" dur="500"/>
                                        <p:tgtEl>
                                          <p:spTgt spid="5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checkerboard(across)">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checkerboard(across)">
                                      <p:cBhvr>
                                        <p:cTn id="51" dur="500"/>
                                        <p:tgtEl>
                                          <p:spTgt spid="56"/>
                                        </p:tgtEl>
                                      </p:cBhvr>
                                    </p:animEffect>
                                  </p:childTnLst>
                                </p:cTn>
                              </p:par>
                              <p:par>
                                <p:cTn id="52" presetID="5" presetClass="entr" presetSubtype="1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checkerboard(across)">
                                      <p:cBhvr>
                                        <p:cTn id="54" dur="500"/>
                                        <p:tgtEl>
                                          <p:spTgt spid="58"/>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checkerboard(across)">
                                      <p:cBhvr>
                                        <p:cTn id="57" dur="500"/>
                                        <p:tgtEl>
                                          <p:spTgt spid="59"/>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checkerboard(across)">
                                      <p:cBhvr>
                                        <p:cTn id="60" dur="500"/>
                                        <p:tgtEl>
                                          <p:spTgt spid="60"/>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checkerboard(across)">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animBg="1"/>
      <p:bldP spid="49" grpId="0"/>
      <p:bldP spid="51" grpId="0"/>
      <p:bldP spid="53" grpId="0" animBg="1"/>
      <p:bldP spid="54" grpId="0"/>
      <p:bldP spid="57" grpId="0"/>
      <p:bldP spid="59" grpId="0" animBg="1"/>
      <p:bldP spid="60" grpId="0"/>
      <p:bldP spid="64" grpId="0" animBg="1"/>
      <p:bldP spid="65" grpId="0" animBg="1"/>
      <p:bldP spid="69" grpId="0" animBg="1"/>
      <p:bldP spid="70" grpId="0" animBg="1"/>
      <p:bldP spid="71" grpId="0"/>
      <p:bldP spid="7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399198" y="1083907"/>
            <a:ext cx="10167201" cy="1071542"/>
          </a:xfrm>
        </p:spPr>
        <p:txBody>
          <a:bodyPr>
            <a:normAutofit fontScale="85000" lnSpcReduction="10000"/>
          </a:bodyPr>
          <a:lstStyle/>
          <a:p>
            <a:pPr>
              <a:lnSpc>
                <a:spcPct val="130000"/>
              </a:lnSpc>
            </a:pPr>
            <a:r>
              <a:rPr lang="zh-CN" altLang="en-US" sz="2200" b="1" dirty="0">
                <a:latin typeface="Times New Roman" panose="02020603050405020304" pitchFamily="18" charset="0"/>
              </a:rPr>
              <a:t>假设</a:t>
            </a:r>
            <a:r>
              <a:rPr lang="zh-CN" altLang="en-US" sz="2200" dirty="0">
                <a:latin typeface="Times New Roman" panose="02020603050405020304" pitchFamily="18" charset="0"/>
              </a:rPr>
              <a:t>：</a:t>
            </a:r>
            <a:r>
              <a:rPr lang="zh-CN" altLang="en-US" sz="2200" b="1" dirty="0">
                <a:latin typeface="Times New Roman" panose="02020603050405020304" pitchFamily="18" charset="0"/>
              </a:rPr>
              <a:t> </a:t>
            </a:r>
            <a:r>
              <a:rPr lang="en-US" altLang="zh-CN" i="1" dirty="0">
                <a:latin typeface="Times New Roman" panose="02020603050405020304" pitchFamily="18" charset="0"/>
              </a:rPr>
              <a:t>n </a:t>
            </a:r>
            <a:r>
              <a:rPr lang="zh-CN" altLang="en-US" dirty="0">
                <a:latin typeface="Times New Roman" panose="02020603050405020304" pitchFamily="18" charset="0"/>
              </a:rPr>
              <a:t>个整数的序列 </a:t>
            </a:r>
            <a:r>
              <a:rPr lang="en-US" altLang="zh-CN" dirty="0">
                <a:latin typeface="Times New Roman" panose="02020603050405020304" pitchFamily="18" charset="0"/>
              </a:rPr>
              <a:t>&lt;</a:t>
            </a:r>
            <a:r>
              <a:rPr lang="zh-CN" altLang="en-US" dirty="0">
                <a:latin typeface="Times New Roman" panose="02020603050405020304" pitchFamily="18" charset="0"/>
              </a:rPr>
              <a:t> </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 </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 … , </a:t>
            </a:r>
            <a:r>
              <a:rPr lang="en-US" altLang="zh-CN" b="1" i="1" dirty="0" err="1">
                <a:latin typeface="Times New Roman" panose="02020603050405020304" pitchFamily="18" charset="0"/>
              </a:rPr>
              <a:t>s</a:t>
            </a:r>
            <a:r>
              <a:rPr lang="en-US" altLang="zh-CN" b="1" i="1" baseline="-25000" dirty="0" err="1">
                <a:latin typeface="Times New Roman" panose="02020603050405020304" pitchFamily="18" charset="0"/>
              </a:rPr>
              <a:t>n</a:t>
            </a:r>
            <a:r>
              <a:rPr lang="en-US" altLang="zh-CN" b="1" dirty="0">
                <a:latin typeface="Times New Roman" panose="02020603050405020304" pitchFamily="18" charset="0"/>
              </a:rPr>
              <a:t> &gt;</a:t>
            </a:r>
            <a:r>
              <a:rPr lang="zh-CN" altLang="en-US" b="1" dirty="0">
                <a:latin typeface="Times New Roman" panose="02020603050405020304" pitchFamily="18" charset="0"/>
              </a:rPr>
              <a:t>，</a:t>
            </a:r>
            <a:r>
              <a:rPr lang="zh-CN" altLang="en-US" dirty="0">
                <a:latin typeface="Times New Roman" panose="02020603050405020304" pitchFamily="18" charset="0"/>
              </a:rPr>
              <a:t>简单起见，设序列不包含</a:t>
            </a:r>
            <a:r>
              <a:rPr lang="en-US" altLang="zh-CN" dirty="0">
                <a:latin typeface="Times New Roman" panose="02020603050405020304" pitchFamily="18" charset="0"/>
              </a:rPr>
              <a:t>0</a:t>
            </a:r>
            <a:r>
              <a:rPr lang="zh-CN" altLang="en-US" dirty="0">
                <a:latin typeface="Times New Roman" panose="02020603050405020304" pitchFamily="18" charset="0"/>
              </a:rPr>
              <a:t>且至少含</a:t>
            </a:r>
            <a:r>
              <a:rPr lang="en-US" altLang="zh-CN" dirty="0">
                <a:latin typeface="Times New Roman" panose="02020603050405020304" pitchFamily="18" charset="0"/>
              </a:rPr>
              <a:t>1</a:t>
            </a:r>
            <a:r>
              <a:rPr lang="zh-CN" altLang="en-US" dirty="0">
                <a:latin typeface="Times New Roman" panose="02020603050405020304" pitchFamily="18" charset="0"/>
              </a:rPr>
              <a:t>个正数，其</a:t>
            </a:r>
            <a:r>
              <a:rPr lang="zh-CN" altLang="en-US" b="1" dirty="0">
                <a:latin typeface="Times New Roman" panose="02020603050405020304" pitchFamily="18" charset="0"/>
              </a:rPr>
              <a:t>和最大子段为</a:t>
            </a:r>
            <a:r>
              <a:rPr lang="en-US" altLang="zh-CN" b="1" dirty="0">
                <a:latin typeface="Times New Roman" panose="02020603050405020304" pitchFamily="18" charset="0"/>
              </a:rPr>
              <a:t>:</a:t>
            </a:r>
          </a:p>
          <a:p>
            <a:pPr algn="just">
              <a:lnSpc>
                <a:spcPct val="110000"/>
              </a:lnSpc>
            </a:pPr>
            <a:r>
              <a:rPr lang="zh-CN" altLang="en-US" dirty="0">
                <a:latin typeface="Times New Roman" panose="02020603050405020304" pitchFamily="18" charset="0"/>
              </a:rPr>
              <a:t>                                     </a:t>
            </a:r>
            <a:r>
              <a:rPr lang="en-US" altLang="zh-CN" sz="2400" b="1" i="1" dirty="0" err="1">
                <a:solidFill>
                  <a:srgbClr val="FF0000"/>
                </a:solidFill>
                <a:latin typeface="Times New Roman" panose="02020603050405020304" pitchFamily="18" charset="0"/>
              </a:rPr>
              <a:t>s</a:t>
            </a:r>
            <a:r>
              <a:rPr lang="en-US" altLang="zh-CN" sz="2400" b="1" baseline="-25000" dirty="0" err="1">
                <a:solidFill>
                  <a:srgbClr val="FF0000"/>
                </a:solidFill>
                <a:latin typeface="Times New Roman" panose="02020603050405020304" pitchFamily="18" charset="0"/>
              </a:rPr>
              <a:t>i</a:t>
            </a:r>
            <a:r>
              <a:rPr lang="en-US" altLang="zh-CN" sz="2400" b="1" dirty="0">
                <a:solidFill>
                  <a:srgbClr val="FF0000"/>
                </a:solidFill>
                <a:latin typeface="Times New Roman" panose="02020603050405020304" pitchFamily="18" charset="0"/>
              </a:rPr>
              <a:t>, </a:t>
            </a:r>
            <a:r>
              <a:rPr lang="en-US" altLang="zh-CN" sz="2400" b="1" i="1" dirty="0">
                <a:solidFill>
                  <a:srgbClr val="FF0000"/>
                </a:solidFill>
                <a:latin typeface="Times New Roman" panose="02020603050405020304" pitchFamily="18" charset="0"/>
              </a:rPr>
              <a:t>s</a:t>
            </a:r>
            <a:r>
              <a:rPr lang="en-US" altLang="zh-CN" sz="2400" b="1" baseline="-25000" dirty="0">
                <a:solidFill>
                  <a:srgbClr val="FF0000"/>
                </a:solidFill>
                <a:latin typeface="Times New Roman" panose="02020603050405020304" pitchFamily="18" charset="0"/>
              </a:rPr>
              <a:t>i+1</a:t>
            </a:r>
            <a:r>
              <a:rPr lang="en-US" altLang="zh-CN" sz="2400" b="1" dirty="0">
                <a:solidFill>
                  <a:srgbClr val="FF0000"/>
                </a:solidFill>
                <a:latin typeface="Times New Roman" panose="02020603050405020304" pitchFamily="18" charset="0"/>
              </a:rPr>
              <a:t>, … , </a:t>
            </a:r>
            <a:r>
              <a:rPr lang="en-US" altLang="zh-CN" sz="2400" b="1" i="1" dirty="0">
                <a:solidFill>
                  <a:srgbClr val="FF0000"/>
                </a:solidFill>
                <a:latin typeface="Times New Roman" panose="02020603050405020304" pitchFamily="18" charset="0"/>
              </a:rPr>
              <a:t>s</a:t>
            </a:r>
            <a:r>
              <a:rPr lang="en-US" altLang="zh-CN" sz="2400" b="1" baseline="-25000" dirty="0">
                <a:solidFill>
                  <a:srgbClr val="FF0000"/>
                </a:solidFill>
                <a:latin typeface="Times New Roman" panose="02020603050405020304" pitchFamily="18" charset="0"/>
              </a:rPr>
              <a:t>j-1</a:t>
            </a:r>
            <a:r>
              <a:rPr lang="zh-CN" altLang="en-US" sz="2400" b="1" baseline="-25000" dirty="0">
                <a:solidFill>
                  <a:srgbClr val="FF0000"/>
                </a:solidFill>
                <a:latin typeface="Times New Roman" panose="02020603050405020304" pitchFamily="18" charset="0"/>
              </a:rPr>
              <a:t> </a:t>
            </a:r>
            <a:r>
              <a:rPr lang="en-US" altLang="zh-CN" sz="2400" b="1" dirty="0">
                <a:solidFill>
                  <a:srgbClr val="FF0000"/>
                </a:solidFill>
                <a:latin typeface="Times New Roman" panose="02020603050405020304" pitchFamily="18" charset="0"/>
              </a:rPr>
              <a:t>, </a:t>
            </a:r>
            <a:r>
              <a:rPr lang="en-US" altLang="zh-CN" sz="2400" b="1" i="1" dirty="0" err="1">
                <a:solidFill>
                  <a:srgbClr val="FF0000"/>
                </a:solidFill>
                <a:latin typeface="Times New Roman" panose="02020603050405020304" pitchFamily="18" charset="0"/>
              </a:rPr>
              <a:t>s</a:t>
            </a:r>
            <a:r>
              <a:rPr lang="en-US" altLang="zh-CN" sz="2400" b="1" baseline="-25000" dirty="0" err="1">
                <a:solidFill>
                  <a:srgbClr val="FF0000"/>
                </a:solidFill>
                <a:latin typeface="Times New Roman" panose="02020603050405020304" pitchFamily="18" charset="0"/>
              </a:rPr>
              <a:t>j</a:t>
            </a:r>
            <a:r>
              <a:rPr lang="zh-CN" altLang="en-US" sz="2400" b="1" baseline="-25000" dirty="0">
                <a:solidFill>
                  <a:srgbClr val="FF0000"/>
                </a:solidFill>
                <a:latin typeface="Times New Roman" panose="02020603050405020304" pitchFamily="18" charset="0"/>
              </a:rPr>
              <a:t> </a:t>
            </a:r>
            <a:endParaRPr lang="en-US" altLang="zh-CN" dirty="0">
              <a:solidFill>
                <a:srgbClr val="FF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任意多边形: 形状 13">
                <a:extLst>
                  <a:ext uri="{FF2B5EF4-FFF2-40B4-BE49-F238E27FC236}">
                    <a16:creationId xmlns:a16="http://schemas.microsoft.com/office/drawing/2014/main" id="{7C45471B-FAF4-4C18-A420-C4AE271385B6}"/>
                  </a:ext>
                </a:extLst>
              </p:cNvPr>
              <p:cNvSpPr/>
              <p:nvPr/>
            </p:nvSpPr>
            <p:spPr>
              <a:xfrm>
                <a:off x="389413" y="3279304"/>
                <a:ext cx="5212724"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dirty="0">
                    <a:latin typeface="微软雅黑" panose="020B0503020204020204" pitchFamily="34" charset="-122"/>
                    <a:ea typeface="微软雅黑" panose="020B0503020204020204" pitchFamily="34" charset="-122"/>
                  </a:rPr>
                  <a:t>答：</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𝑠</m:t>
                        </m:r>
                      </m:e>
                      <m:sub>
                        <m:r>
                          <a:rPr kumimoji="1" lang="en-US" altLang="zh-CN" sz="2400" i="1">
                            <a:latin typeface="Cambria Math" panose="02040503050406030204" pitchFamily="18" charset="0"/>
                          </a:rPr>
                          <m:t>𝑖</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&lt;0</m:t>
                    </m:r>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sSub>
                      <m:sSubPr>
                        <m:ctrlPr>
                          <a:rPr kumimoji="1" lang="en-US" altLang="zh-CN" sz="2400" i="1" smtClean="0">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𝑠</m:t>
                        </m:r>
                      </m:e>
                      <m:sub>
                        <m:r>
                          <a:rPr kumimoji="1" lang="en-US" altLang="zh-CN" sz="2400" i="1">
                            <a:solidFill>
                              <a:srgbClr val="FFFF00"/>
                            </a:solidFill>
                            <a:latin typeface="Cambria Math" panose="02040503050406030204" pitchFamily="18" charset="0"/>
                          </a:rPr>
                          <m:t>𝑖</m:t>
                        </m:r>
                      </m:sub>
                    </m:sSub>
                    <m:r>
                      <a:rPr kumimoji="1" lang="en-US" altLang="zh-CN" sz="2400" b="0" i="1" smtClean="0">
                        <a:solidFill>
                          <a:srgbClr val="FFFF00"/>
                        </a:solidFill>
                        <a:latin typeface="Cambria Math" panose="02040503050406030204" pitchFamily="18" charset="0"/>
                      </a:rPr>
                      <m:t>&gt;0</m:t>
                    </m:r>
                    <m:r>
                      <a:rPr kumimoji="1" lang="en-US" altLang="zh-CN" sz="2400" i="1">
                        <a:solidFill>
                          <a:srgbClr val="FFFF00"/>
                        </a:solidFill>
                        <a:latin typeface="Cambria Math" panose="02040503050406030204" pitchFamily="18" charset="0"/>
                      </a:rPr>
                      <m:t>,</m:t>
                    </m:r>
                    <m:r>
                      <a:rPr kumimoji="1" lang="zh-CN" altLang="en-US" sz="2400" i="1">
                        <a:solidFill>
                          <a:srgbClr val="FFFF00"/>
                        </a:solidFill>
                        <a:latin typeface="Cambria Math" panose="02040503050406030204" pitchFamily="18" charset="0"/>
                      </a:rPr>
                      <m:t> </m:t>
                    </m:r>
                    <m:sSub>
                      <m:sSubPr>
                        <m:ctrlPr>
                          <a:rPr kumimoji="1" lang="en-US" altLang="zh-CN" sz="2400" i="1">
                            <a:solidFill>
                              <a:srgbClr val="FFFF00"/>
                            </a:solidFill>
                            <a:latin typeface="Cambria Math" panose="02040503050406030204" pitchFamily="18" charset="0"/>
                          </a:rPr>
                        </m:ctrlPr>
                      </m:sSubPr>
                      <m:e>
                        <m:r>
                          <a:rPr kumimoji="1" lang="en-US" altLang="zh-CN" sz="2400" i="1">
                            <a:solidFill>
                              <a:srgbClr val="FFFF00"/>
                            </a:solidFill>
                            <a:latin typeface="Cambria Math" panose="02040503050406030204" pitchFamily="18" charset="0"/>
                          </a:rPr>
                          <m:t>𝑠</m:t>
                        </m:r>
                      </m:e>
                      <m:sub>
                        <m:r>
                          <a:rPr kumimoji="1" lang="en-US" altLang="zh-CN" sz="2400" i="1">
                            <a:solidFill>
                              <a:srgbClr val="FFFF00"/>
                            </a:solidFill>
                            <a:latin typeface="Cambria Math" panose="02040503050406030204" pitchFamily="18" charset="0"/>
                          </a:rPr>
                          <m:t>𝑗</m:t>
                        </m:r>
                      </m:sub>
                    </m:sSub>
                    <m:r>
                      <a:rPr kumimoji="1" lang="en-US" altLang="zh-CN" sz="2400" b="0" i="1" smtClean="0">
                        <a:solidFill>
                          <a:srgbClr val="FFFF00"/>
                        </a:solidFill>
                        <a:latin typeface="Cambria Math" panose="02040503050406030204" pitchFamily="18" charset="0"/>
                      </a:rPr>
                      <m:t>&gt;0</m:t>
                    </m:r>
                    <m:r>
                      <a:rPr kumimoji="1" lang="en-US" altLang="zh-CN" sz="2400" i="1">
                        <a:latin typeface="Cambria Math" panose="02040503050406030204" pitchFamily="18" charset="0"/>
                      </a:rPr>
                      <m:t>,</m:t>
                    </m:r>
                    <m:r>
                      <a:rPr kumimoji="1" lang="zh-CN" altLang="en-US" sz="2400" i="1">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𝑠</m:t>
                        </m:r>
                      </m:e>
                      <m:sub>
                        <m:r>
                          <a:rPr kumimoji="1" lang="en-US" altLang="zh-CN" sz="2400" i="1">
                            <a:latin typeface="Cambria Math" panose="02040503050406030204" pitchFamily="18" charset="0"/>
                          </a:rPr>
                          <m:t>𝑗</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&lt;0</m:t>
                    </m:r>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4" name="任意多边形: 形状 13">
                <a:extLst>
                  <a:ext uri="{FF2B5EF4-FFF2-40B4-BE49-F238E27FC236}">
                    <a16:creationId xmlns:a16="http://schemas.microsoft.com/office/drawing/2014/main" id="{7C45471B-FAF4-4C18-A420-C4AE271385B6}"/>
                  </a:ext>
                </a:extLst>
              </p:cNvPr>
              <p:cNvSpPr>
                <a:spLocks noRot="1" noChangeAspect="1" noMove="1" noResize="1" noEditPoints="1" noAdjustHandles="1" noChangeArrowheads="1" noChangeShapeType="1" noTextEdit="1"/>
              </p:cNvSpPr>
              <p:nvPr/>
            </p:nvSpPr>
            <p:spPr>
              <a:xfrm>
                <a:off x="389413" y="3279304"/>
                <a:ext cx="5212724"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l="-728"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9F620CD-4D8A-67EF-4C6B-F3D693260666}"/>
                  </a:ext>
                </a:extLst>
              </p:cNvPr>
              <p:cNvSpPr txBox="1"/>
              <p:nvPr/>
            </p:nvSpPr>
            <p:spPr>
              <a:xfrm>
                <a:off x="4604025" y="1609664"/>
                <a:ext cx="1689117" cy="369332"/>
              </a:xfrm>
              <a:prstGeom prst="rect">
                <a:avLst/>
              </a:prstGeom>
              <a:noFill/>
            </p:spPr>
            <p:txBody>
              <a:bodyPr wrap="none" rtlCol="0">
                <a:spAutoFit/>
              </a:bodyPr>
              <a:lstStyle/>
              <a:p>
                <a14:m>
                  <m:oMath xmlns:m="http://schemas.openxmlformats.org/officeDocument/2006/math">
                    <m:r>
                      <a:rPr kumimoji="1" lang="en-US" altLang="zh-CN" i="1" smtClean="0">
                        <a:latin typeface="Cambria Math" panose="02040503050406030204" pitchFamily="18" charset="0"/>
                      </a:rPr>
                      <m:t>(</m:t>
                    </m:r>
                    <m:r>
                      <a:rPr kumimoji="1" lang="en-US" altLang="zh-CN" b="0" i="1" smtClean="0">
                        <a:latin typeface="Cambria Math" panose="02040503050406030204" pitchFamily="18" charset="0"/>
                      </a:rPr>
                      <m:t>1&lt;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𝑛</m:t>
                    </m:r>
                  </m:oMath>
                </a14:m>
                <a:r>
                  <a:rPr kumimoji="1" lang="en-US" altLang="zh-CN" dirty="0"/>
                  <a:t>)</a:t>
                </a:r>
                <a:endParaRPr kumimoji="1" lang="zh-CN" altLang="en-US" dirty="0"/>
              </a:p>
            </p:txBody>
          </p:sp>
        </mc:Choice>
        <mc:Fallback xmlns="">
          <p:sp>
            <p:nvSpPr>
              <p:cNvPr id="6" name="文本框 5">
                <a:extLst>
                  <a:ext uri="{FF2B5EF4-FFF2-40B4-BE49-F238E27FC236}">
                    <a16:creationId xmlns:a16="http://schemas.microsoft.com/office/drawing/2014/main" id="{29F620CD-4D8A-67EF-4C6B-F3D693260666}"/>
                  </a:ext>
                </a:extLst>
              </p:cNvPr>
              <p:cNvSpPr txBox="1">
                <a:spLocks noRot="1" noChangeAspect="1" noMove="1" noResize="1" noEditPoints="1" noAdjustHandles="1" noChangeArrowheads="1" noChangeShapeType="1" noTextEdit="1"/>
              </p:cNvSpPr>
              <p:nvPr/>
            </p:nvSpPr>
            <p:spPr>
              <a:xfrm>
                <a:off x="4604025" y="1609664"/>
                <a:ext cx="1689117" cy="369332"/>
              </a:xfrm>
              <a:prstGeom prst="rect">
                <a:avLst/>
              </a:prstGeom>
              <a:blipFill>
                <a:blip r:embed="rId3"/>
                <a:stretch>
                  <a:fillRect l="-1083" t="-8197" r="-252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0CD4CE0-7A12-94B8-083C-77A7EAFCB864}"/>
                  </a:ext>
                </a:extLst>
              </p:cNvPr>
              <p:cNvSpPr txBox="1"/>
              <p:nvPr/>
            </p:nvSpPr>
            <p:spPr>
              <a:xfrm>
                <a:off x="243243" y="2776169"/>
                <a:ext cx="5539402" cy="424796"/>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问</a:t>
                </a:r>
                <a:r>
                  <a:rPr kumimoji="1" lang="en-US" altLang="zh-CN" sz="2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𝑠</m:t>
                        </m:r>
                      </m:e>
                      <m:sub>
                        <m:r>
                          <a:rPr kumimoji="1" lang="en-US" altLang="zh-CN" sz="2000" b="0" i="1" smtClean="0">
                            <a:solidFill>
                              <a:srgbClr val="FF0000"/>
                            </a:solidFill>
                            <a:latin typeface="Cambria Math" panose="02040503050406030204" pitchFamily="18" charset="0"/>
                          </a:rPr>
                          <m:t>𝑖</m:t>
                        </m:r>
                      </m:sub>
                    </m:sSub>
                    <m:r>
                      <a:rPr kumimoji="1" lang="en-US" altLang="zh-CN" sz="2000" b="0" i="1" smtClean="0">
                        <a:solidFill>
                          <a:srgbClr val="FF0000"/>
                        </a:solidFill>
                        <a:latin typeface="Cambria Math" panose="02040503050406030204" pitchFamily="18" charset="0"/>
                      </a:rPr>
                      <m:t>,</m:t>
                    </m:r>
                    <m:r>
                      <a:rPr kumimoji="1" lang="zh-CN" altLang="en-US" sz="2000" b="0" i="1" smtClean="0">
                        <a:solidFill>
                          <a:srgbClr val="FF0000"/>
                        </a:solidFill>
                        <a:latin typeface="Cambria Math" panose="02040503050406030204" pitchFamily="18" charset="0"/>
                      </a:rPr>
                      <m:t> </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𝑠</m:t>
                        </m:r>
                      </m:e>
                      <m:sub>
                        <m:r>
                          <a:rPr kumimoji="1" lang="en-US" altLang="zh-CN" sz="2000" b="0" i="1" smtClean="0">
                            <a:solidFill>
                              <a:srgbClr val="FF0000"/>
                            </a:solidFill>
                            <a:latin typeface="Cambria Math" panose="02040503050406030204" pitchFamily="18" charset="0"/>
                          </a:rPr>
                          <m:t>𝑗</m:t>
                        </m:r>
                      </m:sub>
                    </m:sSub>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𝑗</m:t>
                        </m:r>
                        <m:r>
                          <a:rPr kumimoji="1" lang="en-US" altLang="zh-CN" sz="2000" b="0" i="1" smtClean="0">
                            <a:latin typeface="Cambria Math" panose="02040503050406030204" pitchFamily="18" charset="0"/>
                          </a:rPr>
                          <m:t>+1</m:t>
                        </m:r>
                      </m:sub>
                    </m:sSub>
                    <m:r>
                      <a:rPr kumimoji="1" lang="zh-CN" altLang="en-US" sz="2000" b="0" i="1" smtClean="0">
                        <a:latin typeface="Cambria Math" panose="02040503050406030204" pitchFamily="18" charset="0"/>
                      </a:rPr>
                      <m:t> </m:t>
                    </m:r>
                  </m:oMath>
                </a14:m>
                <a:r>
                  <a:rPr kumimoji="1" lang="zh-CN" altLang="en-US" sz="2000" dirty="0">
                    <a:latin typeface="Microsoft YaHei" panose="020B0503020204020204" pitchFamily="34" charset="-122"/>
                    <a:ea typeface="Microsoft YaHei" panose="020B0503020204020204" pitchFamily="34" charset="-122"/>
                  </a:rPr>
                  <a:t>这四个值须满足什么条件？</a:t>
                </a:r>
              </a:p>
            </p:txBody>
          </p:sp>
        </mc:Choice>
        <mc:Fallback xmlns="">
          <p:sp>
            <p:nvSpPr>
              <p:cNvPr id="7" name="文本框 6">
                <a:extLst>
                  <a:ext uri="{FF2B5EF4-FFF2-40B4-BE49-F238E27FC236}">
                    <a16:creationId xmlns:a16="http://schemas.microsoft.com/office/drawing/2014/main" id="{20CD4CE0-7A12-94B8-083C-77A7EAFCB864}"/>
                  </a:ext>
                </a:extLst>
              </p:cNvPr>
              <p:cNvSpPr txBox="1">
                <a:spLocks noRot="1" noChangeAspect="1" noMove="1" noResize="1" noEditPoints="1" noAdjustHandles="1" noChangeArrowheads="1" noChangeShapeType="1" noTextEdit="1"/>
              </p:cNvSpPr>
              <p:nvPr/>
            </p:nvSpPr>
            <p:spPr>
              <a:xfrm>
                <a:off x="243243" y="2776169"/>
                <a:ext cx="5539402" cy="424796"/>
              </a:xfrm>
              <a:prstGeom prst="rect">
                <a:avLst/>
              </a:prstGeom>
              <a:blipFill>
                <a:blip r:embed="rId4"/>
                <a:stretch>
                  <a:fillRect l="-1373" t="-5714" r="-229"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5635E89-8EE7-8197-6CD3-A731ED4A5D38}"/>
                  </a:ext>
                </a:extLst>
              </p:cNvPr>
              <p:cNvSpPr txBox="1"/>
              <p:nvPr/>
            </p:nvSpPr>
            <p:spPr>
              <a:xfrm>
                <a:off x="253028" y="4108423"/>
                <a:ext cx="5519831" cy="1963679"/>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问</a:t>
                </a:r>
                <a:r>
                  <a:rPr kumimoji="1" lang="en-US" altLang="zh-CN" sz="2000" dirty="0">
                    <a:latin typeface="Microsoft YaHei" panose="020B0503020204020204" pitchFamily="34" charset="-122"/>
                    <a:ea typeface="Microsoft YaHei" panose="020B0503020204020204" pitchFamily="34" charset="-122"/>
                  </a:rPr>
                  <a:t>2</a:t>
                </a:r>
                <a:r>
                  <a:rPr kumimoji="1" lang="zh-CN" altLang="en-US" sz="2000" dirty="0">
                    <a:latin typeface="Microsoft YaHei" panose="020B0503020204020204" pitchFamily="34" charset="-122"/>
                    <a:ea typeface="Microsoft YaHei" panose="020B0503020204020204" pitchFamily="34" charset="-122"/>
                  </a:rPr>
                  <a:t>：和最大子段的所有前缀和，即</a:t>
                </a:r>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b="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sub>
                    </m:sSub>
                  </m:oMath>
                </a14:m>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+1</m:t>
                        </m:r>
                      </m:sub>
                    </m:sSub>
                  </m:oMath>
                </a14:m>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+2</m:t>
                        </m:r>
                      </m:sub>
                    </m:sSub>
                  </m:oMath>
                </a14:m>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p>
              <a:p>
                <a:r>
                  <a:rPr kumimoji="1"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𝑗</m:t>
                        </m:r>
                      </m:sub>
                    </m:sSub>
                  </m:oMath>
                </a14:m>
                <a:r>
                  <a:rPr kumimoji="1" lang="zh-CN" altLang="en-US" sz="2000" dirty="0">
                    <a:latin typeface="Microsoft YaHei" panose="020B0503020204020204" pitchFamily="34" charset="-122"/>
                    <a:ea typeface="Microsoft YaHei" panose="020B0503020204020204" pitchFamily="34" charset="-122"/>
                  </a:rPr>
                  <a:t>   须满足什么条件？          </a:t>
                </a:r>
              </a:p>
            </p:txBody>
          </p:sp>
        </mc:Choice>
        <mc:Fallback xmlns="">
          <p:sp>
            <p:nvSpPr>
              <p:cNvPr id="10" name="文本框 9">
                <a:extLst>
                  <a:ext uri="{FF2B5EF4-FFF2-40B4-BE49-F238E27FC236}">
                    <a16:creationId xmlns:a16="http://schemas.microsoft.com/office/drawing/2014/main" id="{35635E89-8EE7-8197-6CD3-A731ED4A5D38}"/>
                  </a:ext>
                </a:extLst>
              </p:cNvPr>
              <p:cNvSpPr txBox="1">
                <a:spLocks noRot="1" noChangeAspect="1" noMove="1" noResize="1" noEditPoints="1" noAdjustHandles="1" noChangeArrowheads="1" noChangeShapeType="1" noTextEdit="1"/>
              </p:cNvSpPr>
              <p:nvPr/>
            </p:nvSpPr>
            <p:spPr>
              <a:xfrm>
                <a:off x="253028" y="4108423"/>
                <a:ext cx="5519831" cy="1963679"/>
              </a:xfrm>
              <a:prstGeom prst="rect">
                <a:avLst/>
              </a:prstGeom>
              <a:blipFill>
                <a:blip r:embed="rId5"/>
                <a:stretch>
                  <a:fillRect l="-1379" t="-1923" b="-3205"/>
                </a:stretch>
              </a:blipFill>
            </p:spPr>
            <p:txBody>
              <a:bodyPr/>
              <a:lstStyle/>
              <a:p>
                <a:r>
                  <a:rPr lang="zh-CN" altLang="en-US">
                    <a:noFill/>
                  </a:rPr>
                  <a:t> </a:t>
                </a:r>
              </a:p>
            </p:txBody>
          </p:sp>
        </mc:Fallback>
      </mc:AlternateContent>
      <p:sp>
        <p:nvSpPr>
          <p:cNvPr id="11" name="任意多边形: 形状 13">
            <a:extLst>
              <a:ext uri="{FF2B5EF4-FFF2-40B4-BE49-F238E27FC236}">
                <a16:creationId xmlns:a16="http://schemas.microsoft.com/office/drawing/2014/main" id="{0FA35764-2380-F333-158A-26096926FDA5}"/>
              </a:ext>
            </a:extLst>
          </p:cNvPr>
          <p:cNvSpPr/>
          <p:nvPr/>
        </p:nvSpPr>
        <p:spPr>
          <a:xfrm>
            <a:off x="584225" y="6072102"/>
            <a:ext cx="4470375" cy="64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dirty="0">
                <a:latin typeface="微软雅黑" panose="020B0503020204020204" pitchFamily="34" charset="-122"/>
                <a:ea typeface="微软雅黑" panose="020B0503020204020204" pitchFamily="34" charset="-122"/>
              </a:rPr>
              <a:t>答：所有前缀和大于（等于）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32D80F1-6E04-4DAF-EE3C-6C86BA2B154F}"/>
                  </a:ext>
                </a:extLst>
              </p:cNvPr>
              <p:cNvSpPr txBox="1"/>
              <p:nvPr/>
            </p:nvSpPr>
            <p:spPr>
              <a:xfrm>
                <a:off x="6447154" y="2314924"/>
                <a:ext cx="5124479" cy="70788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问</a:t>
                </a:r>
                <a:r>
                  <a:rPr kumimoji="1" lang="en-US" altLang="zh-CN" sz="2000" dirty="0">
                    <a:latin typeface="Microsoft YaHei" panose="020B0503020204020204" pitchFamily="34" charset="-122"/>
                    <a:ea typeface="Microsoft YaHei" panose="020B0503020204020204" pitchFamily="34" charset="-122"/>
                  </a:rPr>
                  <a:t>3</a:t>
                </a:r>
                <a:r>
                  <a:rPr kumimoji="1" lang="zh-CN" altLang="en-US" sz="2000" dirty="0">
                    <a:latin typeface="Microsoft YaHei" panose="020B0503020204020204" pitchFamily="34" charset="-122"/>
                    <a:ea typeface="Microsoft YaHei" panose="020B0503020204020204" pitchFamily="34" charset="-122"/>
                  </a:rPr>
                  <a:t>：对任意的 </a:t>
                </a:r>
                <a14:m>
                  <m:oMath xmlns:m="http://schemas.openxmlformats.org/officeDocument/2006/math">
                    <m:r>
                      <a:rPr kumimoji="1" lang="en-US" altLang="zh-CN" sz="2000" b="0" i="1" smtClean="0">
                        <a:solidFill>
                          <a:srgbClr val="0070C0"/>
                        </a:solidFill>
                        <a:latin typeface="Cambria Math" panose="02040503050406030204" pitchFamily="18" charset="0"/>
                        <a:ea typeface="Microsoft YaHei" panose="020B0503020204020204" pitchFamily="34" charset="-122"/>
                      </a:rPr>
                      <m:t>𝑖</m:t>
                    </m:r>
                    <m:r>
                      <a:rPr kumimoji="1" lang="en-US" altLang="zh-CN" sz="2000" b="0" i="1" smtClean="0">
                        <a:solidFill>
                          <a:srgbClr val="0070C0"/>
                        </a:solidFill>
                        <a:latin typeface="Cambria Math" panose="02040503050406030204" pitchFamily="18" charset="0"/>
                        <a:ea typeface="Microsoft YaHei" panose="020B0503020204020204" pitchFamily="34" charset="-122"/>
                      </a:rPr>
                      <m:t>&lt;</m:t>
                    </m:r>
                    <m:r>
                      <a:rPr kumimoji="1" lang="en-US" altLang="zh-CN" sz="2000" b="0" i="1" smtClean="0">
                        <a:solidFill>
                          <a:srgbClr val="0070C0"/>
                        </a:solidFill>
                        <a:latin typeface="Cambria Math" panose="02040503050406030204" pitchFamily="18" charset="0"/>
                        <a:ea typeface="Microsoft YaHei" panose="020B0503020204020204" pitchFamily="34" charset="-122"/>
                      </a:rPr>
                      <m:t>𝑘</m:t>
                    </m:r>
                    <m:r>
                      <a:rPr kumimoji="1" lang="en-US" altLang="zh-CN" sz="2000" b="0" i="1" smtClean="0">
                        <a:solidFill>
                          <a:srgbClr val="0070C0"/>
                        </a:solidFill>
                        <a:latin typeface="Cambria Math" panose="02040503050406030204" pitchFamily="18" charset="0"/>
                        <a:ea typeface="Microsoft YaHei" panose="020B0503020204020204" pitchFamily="34" charset="-122"/>
                      </a:rPr>
                      <m:t>≤</m:t>
                    </m:r>
                    <m:r>
                      <a:rPr kumimoji="1" lang="en-US" altLang="zh-CN" sz="2000" b="0" i="1" smtClean="0">
                        <a:solidFill>
                          <a:srgbClr val="0070C0"/>
                        </a:solidFill>
                        <a:latin typeface="Cambria Math" panose="02040503050406030204" pitchFamily="18" charset="0"/>
                        <a:ea typeface="Microsoft YaHei" panose="020B0503020204020204" pitchFamily="34" charset="-122"/>
                      </a:rPr>
                      <m:t>𝑗</m:t>
                    </m:r>
                  </m:oMath>
                </a14:m>
                <a:r>
                  <a:rPr kumimoji="1" lang="zh-CN" altLang="en-US" sz="2000" dirty="0">
                    <a:latin typeface="Microsoft YaHei" panose="020B0503020204020204" pitchFamily="34" charset="-122"/>
                    <a:ea typeface="Microsoft YaHei" panose="020B0503020204020204" pitchFamily="34" charset="-122"/>
                  </a:rPr>
                  <a:t>，是否存在从 </a:t>
                </a:r>
                <a:r>
                  <a:rPr lang="en-US" altLang="zh-CN" sz="2000" b="1" i="1"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s</a:t>
                </a:r>
                <a:r>
                  <a:rPr lang="en-US" altLang="zh-CN" sz="2000" b="1" baseline="-25000"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k</a:t>
                </a:r>
                <a:r>
                  <a:rPr lang="zh-CN" altLang="en-US" sz="20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b="1" dirty="0">
                    <a:latin typeface="Microsoft YaHei" panose="020B0503020204020204" pitchFamily="34" charset="-122"/>
                    <a:ea typeface="Microsoft YaHei" panose="020B0503020204020204" pitchFamily="34" charset="-122"/>
                  </a:rPr>
                  <a:t>起始的和最大子段？</a:t>
                </a:r>
                <a:endParaRPr kumimoji="1" lang="zh-CN" altLang="en-US" sz="2000"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632D80F1-6E04-4DAF-EE3C-6C86BA2B154F}"/>
                  </a:ext>
                </a:extLst>
              </p:cNvPr>
              <p:cNvSpPr txBox="1">
                <a:spLocks noRot="1" noChangeAspect="1" noMove="1" noResize="1" noEditPoints="1" noAdjustHandles="1" noChangeArrowheads="1" noChangeShapeType="1" noTextEdit="1"/>
              </p:cNvSpPr>
              <p:nvPr/>
            </p:nvSpPr>
            <p:spPr>
              <a:xfrm>
                <a:off x="6447154" y="2314924"/>
                <a:ext cx="5124479" cy="707886"/>
              </a:xfrm>
              <a:prstGeom prst="rect">
                <a:avLst/>
              </a:prstGeom>
              <a:blipFill>
                <a:blip r:embed="rId6"/>
                <a:stretch>
                  <a:fillRect l="-1310" t="-5172" b="-14655"/>
                </a:stretch>
              </a:blipFill>
            </p:spPr>
            <p:txBody>
              <a:bodyPr/>
              <a:lstStyle/>
              <a:p>
                <a:r>
                  <a:rPr lang="zh-CN" altLang="en-US">
                    <a:noFill/>
                  </a:rPr>
                  <a:t> </a:t>
                </a:r>
              </a:p>
            </p:txBody>
          </p:sp>
        </mc:Fallback>
      </mc:AlternateContent>
      <p:sp>
        <p:nvSpPr>
          <p:cNvPr id="9" name="任意多边形: 形状 13">
            <a:extLst>
              <a:ext uri="{FF2B5EF4-FFF2-40B4-BE49-F238E27FC236}">
                <a16:creationId xmlns:a16="http://schemas.microsoft.com/office/drawing/2014/main" id="{6F02035F-2551-F43A-5F24-4B46F1C57A1A}"/>
              </a:ext>
            </a:extLst>
          </p:cNvPr>
          <p:cNvSpPr/>
          <p:nvPr/>
        </p:nvSpPr>
        <p:spPr>
          <a:xfrm>
            <a:off x="7907669" y="5470266"/>
            <a:ext cx="2788865" cy="8375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400" dirty="0">
                <a:latin typeface="微软雅黑" panose="020B0503020204020204" pitchFamily="34" charset="-122"/>
                <a:ea typeface="微软雅黑" panose="020B0503020204020204" pitchFamily="34" charset="-122"/>
              </a:rPr>
              <a:t>答：不存在，或者不需要考虑！</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1208B5B-1FA1-ACDC-C50B-434B35AFA67A}"/>
                  </a:ext>
                </a:extLst>
              </p:cNvPr>
              <p:cNvSpPr txBox="1"/>
              <p:nvPr/>
            </p:nvSpPr>
            <p:spPr>
              <a:xfrm>
                <a:off x="7057529" y="3209788"/>
                <a:ext cx="4126964" cy="391646"/>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把最大子段表示成：</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𝑠</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𝑠</m:t>
                        </m:r>
                      </m:e>
                      <m:sub>
                        <m:r>
                          <a:rPr kumimoji="1" lang="en-US" altLang="zh-CN" b="0" i="1" smtClean="0">
                            <a:latin typeface="Cambria Math" panose="02040503050406030204" pitchFamily="18" charset="0"/>
                            <a:ea typeface="Microsoft YaHei" panose="020B0503020204020204" pitchFamily="34" charset="-122"/>
                          </a:rPr>
                          <m:t>𝑘</m:t>
                        </m:r>
                        <m:r>
                          <a:rPr kumimoji="1" lang="en-US" altLang="zh-CN" b="0" i="1" smtClean="0">
                            <a:latin typeface="Cambria Math" panose="02040503050406030204" pitchFamily="18" charset="0"/>
                            <a:ea typeface="Microsoft YaHei" panose="020B0503020204020204" pitchFamily="34" charset="-122"/>
                          </a:rPr>
                          <m:t>−1</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solidFill>
                              <a:srgbClr val="C00000"/>
                            </a:solidFill>
                            <a:latin typeface="Cambria Math" panose="02040503050406030204" pitchFamily="18" charset="0"/>
                            <a:ea typeface="Microsoft YaHei" panose="020B0503020204020204" pitchFamily="34" charset="-122"/>
                          </a:rPr>
                        </m:ctrlPr>
                      </m:sSubPr>
                      <m:e>
                        <m:r>
                          <a:rPr kumimoji="1" lang="en-US" altLang="zh-CN" b="0" i="1" smtClean="0">
                            <a:solidFill>
                              <a:srgbClr val="C00000"/>
                            </a:solidFill>
                            <a:latin typeface="Cambria Math" panose="02040503050406030204" pitchFamily="18" charset="0"/>
                            <a:ea typeface="Microsoft YaHei" panose="020B0503020204020204" pitchFamily="34" charset="-122"/>
                          </a:rPr>
                          <m:t>𝑠</m:t>
                        </m:r>
                      </m:e>
                      <m:sub>
                        <m:r>
                          <a:rPr kumimoji="1" lang="en-US" altLang="zh-CN" b="0" i="1" smtClean="0">
                            <a:solidFill>
                              <a:srgbClr val="C00000"/>
                            </a:solidFill>
                            <a:latin typeface="Cambria Math" panose="02040503050406030204" pitchFamily="18" charset="0"/>
                            <a:ea typeface="Microsoft YaHei" panose="020B0503020204020204" pitchFamily="34" charset="-122"/>
                          </a:rPr>
                          <m:t>𝑘</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𝑠</m:t>
                        </m:r>
                      </m:e>
                      <m:sub>
                        <m:r>
                          <a:rPr kumimoji="1" lang="en-US" altLang="zh-CN" b="0" i="1" smtClean="0">
                            <a:latin typeface="Cambria Math" panose="02040503050406030204" pitchFamily="18" charset="0"/>
                            <a:ea typeface="Microsoft YaHei" panose="020B0503020204020204" pitchFamily="34" charset="-122"/>
                          </a:rPr>
                          <m:t>𝑗</m:t>
                        </m:r>
                      </m:sub>
                    </m:sSub>
                  </m:oMath>
                </a14:m>
                <a:endParaRPr kumimoji="1" lang="zh-CN" altLang="en-US" dirty="0">
                  <a:solidFill>
                    <a:srgbClr val="0070C0"/>
                  </a:solidFill>
                </a:endParaRPr>
              </a:p>
            </p:txBody>
          </p:sp>
        </mc:Choice>
        <mc:Fallback xmlns="">
          <p:sp>
            <p:nvSpPr>
              <p:cNvPr id="13" name="文本框 12">
                <a:extLst>
                  <a:ext uri="{FF2B5EF4-FFF2-40B4-BE49-F238E27FC236}">
                    <a16:creationId xmlns:a16="http://schemas.microsoft.com/office/drawing/2014/main" id="{D1208B5B-1FA1-ACDC-C50B-434B35AFA67A}"/>
                  </a:ext>
                </a:extLst>
              </p:cNvPr>
              <p:cNvSpPr txBox="1">
                <a:spLocks noRot="1" noChangeAspect="1" noMove="1" noResize="1" noEditPoints="1" noAdjustHandles="1" noChangeArrowheads="1" noChangeShapeType="1" noTextEdit="1"/>
              </p:cNvSpPr>
              <p:nvPr/>
            </p:nvSpPr>
            <p:spPr>
              <a:xfrm>
                <a:off x="7057529" y="3209788"/>
                <a:ext cx="4126964" cy="391646"/>
              </a:xfrm>
              <a:prstGeom prst="rect">
                <a:avLst/>
              </a:prstGeom>
              <a:blipFill>
                <a:blip r:embed="rId7"/>
                <a:stretch>
                  <a:fillRect l="-1227" t="-6250" b="-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A1D169B-6234-C05C-3A58-B7FA9BACD162}"/>
                  </a:ext>
                </a:extLst>
              </p:cNvPr>
              <p:cNvSpPr txBox="1"/>
              <p:nvPr/>
            </p:nvSpPr>
            <p:spPr>
              <a:xfrm>
                <a:off x="6678107" y="3760910"/>
                <a:ext cx="4273221" cy="646331"/>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根据最大子段的性质</a:t>
                </a:r>
                <a:r>
                  <a:rPr kumimoji="1" lang="zh-CN" altLang="en-US" dirty="0"/>
                  <a:t>：</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≥0</m:t>
                    </m:r>
                  </m:oMath>
                </a14:m>
                <a:endParaRPr kumimoji="1" lang="en-US" altLang="zh-CN" dirty="0"/>
              </a:p>
              <a:p>
                <a:r>
                  <a:rPr kumimoji="1" lang="zh-CN" altLang="en-US" dirty="0"/>
                  <a:t> </a:t>
                </a:r>
              </a:p>
            </p:txBody>
          </p:sp>
        </mc:Choice>
        <mc:Fallback xmlns="">
          <p:sp>
            <p:nvSpPr>
              <p:cNvPr id="15" name="文本框 14">
                <a:extLst>
                  <a:ext uri="{FF2B5EF4-FFF2-40B4-BE49-F238E27FC236}">
                    <a16:creationId xmlns:a16="http://schemas.microsoft.com/office/drawing/2014/main" id="{DA1D169B-6234-C05C-3A58-B7FA9BACD162}"/>
                  </a:ext>
                </a:extLst>
              </p:cNvPr>
              <p:cNvSpPr txBox="1">
                <a:spLocks noRot="1" noChangeAspect="1" noMove="1" noResize="1" noEditPoints="1" noAdjustHandles="1" noChangeArrowheads="1" noChangeShapeType="1" noTextEdit="1"/>
              </p:cNvSpPr>
              <p:nvPr/>
            </p:nvSpPr>
            <p:spPr>
              <a:xfrm>
                <a:off x="6678107" y="3760910"/>
                <a:ext cx="4273221" cy="646331"/>
              </a:xfrm>
              <a:prstGeom prst="rect">
                <a:avLst/>
              </a:prstGeom>
              <a:blipFill>
                <a:blip r:embed="rId8"/>
                <a:stretch>
                  <a:fillRect l="-1141" t="-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FFD9C72-6444-EA13-6576-1F8A9D3780C2}"/>
                  </a:ext>
                </a:extLst>
              </p:cNvPr>
              <p:cNvSpPr txBox="1"/>
              <p:nvPr/>
            </p:nvSpPr>
            <p:spPr>
              <a:xfrm>
                <a:off x="7159540" y="4566717"/>
                <a:ext cx="3536994"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C00000"/>
                              </a:solidFill>
                              <a:latin typeface="Cambria Math" panose="02040503050406030204" pitchFamily="18" charset="0"/>
                            </a:rPr>
                          </m:ctrlPr>
                        </m:sSubPr>
                        <m:e>
                          <m:r>
                            <a:rPr kumimoji="1" lang="en-US" altLang="zh-CN" b="0" i="1" smtClean="0">
                              <a:solidFill>
                                <a:srgbClr val="C00000"/>
                              </a:solidFill>
                              <a:latin typeface="Cambria Math" panose="02040503050406030204" pitchFamily="18" charset="0"/>
                            </a:rPr>
                            <m:t>𝑠</m:t>
                          </m:r>
                        </m:e>
                        <m:sub>
                          <m:r>
                            <a:rPr kumimoji="1" lang="en-US" altLang="zh-CN" b="0" i="1" smtClean="0">
                              <a:solidFill>
                                <a:srgbClr val="C00000"/>
                              </a:solidFill>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𝑗</m:t>
                          </m:r>
                        </m:sub>
                      </m:sSub>
                      <m:r>
                        <a:rPr kumimoji="1" lang="en-US" altLang="zh-CN" b="0" i="1" smtClean="0">
                          <a:solidFill>
                            <a:srgbClr val="FF0000"/>
                          </a:solidFill>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𝑗</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4FFD9C72-6444-EA13-6576-1F8A9D3780C2}"/>
                  </a:ext>
                </a:extLst>
              </p:cNvPr>
              <p:cNvSpPr txBox="1">
                <a:spLocks noRot="1" noChangeAspect="1" noMove="1" noResize="1" noEditPoints="1" noAdjustHandles="1" noChangeArrowheads="1" noChangeShapeType="1" noTextEdit="1"/>
              </p:cNvSpPr>
              <p:nvPr/>
            </p:nvSpPr>
            <p:spPr>
              <a:xfrm>
                <a:off x="7159540" y="4566717"/>
                <a:ext cx="3536994" cy="391646"/>
              </a:xfrm>
              <a:prstGeom prst="rect">
                <a:avLst/>
              </a:prstGeom>
              <a:blipFill>
                <a:blip r:embed="rId9"/>
                <a:stretch>
                  <a:fillRect b="-9375"/>
                </a:stretch>
              </a:blipFill>
            </p:spPr>
            <p:txBody>
              <a:bodyPr/>
              <a:lstStyle/>
              <a:p>
                <a:r>
                  <a:rPr lang="zh-CN" altLang="en-US">
                    <a:noFill/>
                  </a:rPr>
                  <a:t> </a:t>
                </a:r>
              </a:p>
            </p:txBody>
          </p:sp>
        </mc:Fallback>
      </mc:AlternateContent>
      <p:sp>
        <p:nvSpPr>
          <p:cNvPr id="17" name="下箭头 16">
            <a:extLst>
              <a:ext uri="{FF2B5EF4-FFF2-40B4-BE49-F238E27FC236}">
                <a16:creationId xmlns:a16="http://schemas.microsoft.com/office/drawing/2014/main" id="{82E11F50-3B6C-4286-B112-78BC1E5A4B5D}"/>
              </a:ext>
            </a:extLst>
          </p:cNvPr>
          <p:cNvSpPr/>
          <p:nvPr/>
        </p:nvSpPr>
        <p:spPr>
          <a:xfrm>
            <a:off x="8599773" y="4216400"/>
            <a:ext cx="656529" cy="3116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71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P spid="11" grpId="0" animBg="1"/>
      <p:bldP spid="8" grpId="0"/>
      <p:bldP spid="9" grpId="0" animBg="1"/>
      <p:bldP spid="13" grpId="0"/>
      <p:bldP spid="15" grpId="0"/>
      <p:bldP spid="16" grpId="0"/>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时间复杂度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235860" y="1090126"/>
                <a:ext cx="5494221" cy="2293327"/>
              </a:xfrm>
            </p:spPr>
            <p:txBody>
              <a:bodyPr>
                <a:normAutofit/>
              </a:bodyPr>
              <a:lstStyle/>
              <a:p>
                <a:pPr>
                  <a:lnSpc>
                    <a:spcPct val="130000"/>
                  </a:lnSpc>
                </a:pPr>
                <a:r>
                  <a:rPr lang="zh-CN" altLang="en-US" sz="2200" b="1" dirty="0">
                    <a:latin typeface="Times New Roman" panose="02020603050405020304" pitchFamily="18" charset="0"/>
                  </a:rPr>
                  <a:t>同理</a:t>
                </a:r>
                <a:r>
                  <a:rPr lang="zh-CN" altLang="en-US" sz="2200" dirty="0">
                    <a:latin typeface="Times New Roman" panose="02020603050405020304" pitchFamily="18" charset="0"/>
                  </a:rPr>
                  <a:t>：</a:t>
                </a:r>
                <a:r>
                  <a:rPr lang="zh-CN" altLang="en-US" sz="2200" b="1" dirty="0">
                    <a:latin typeface="Times New Roman" panose="02020603050405020304" pitchFamily="18" charset="0"/>
                  </a:rPr>
                  <a:t> </a:t>
                </a:r>
                <a:r>
                  <a:rPr lang="zh-CN" altLang="en-US" sz="2200" dirty="0">
                    <a:latin typeface="Times New Roman" panose="02020603050405020304" pitchFamily="18" charset="0"/>
                  </a:rPr>
                  <a:t>设对</a:t>
                </a:r>
                <a:r>
                  <a:rPr lang="en-US" altLang="zh-CN" i="1" dirty="0">
                    <a:latin typeface="Times New Roman" panose="02020603050405020304" pitchFamily="18" charset="0"/>
                  </a:rPr>
                  <a:t>n </a:t>
                </a:r>
                <a:r>
                  <a:rPr lang="zh-CN" altLang="en-US" dirty="0">
                    <a:latin typeface="Times New Roman" panose="02020603050405020304" pitchFamily="18" charset="0"/>
                  </a:rPr>
                  <a:t>个整数的序列</a:t>
                </a:r>
                <a:r>
                  <a:rPr lang="en-US" altLang="zh-CN" b="1" dirty="0">
                    <a:latin typeface="Times New Roman" panose="02020603050405020304" pitchFamily="18" charset="0"/>
                  </a:rPr>
                  <a:t>&lt;</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 </a:t>
                </a:r>
                <a:r>
                  <a:rPr lang="en-US" altLang="zh-CN" b="1" i="1" dirty="0">
                    <a:latin typeface="Times New Roman" panose="02020603050405020304" pitchFamily="18" charset="0"/>
                  </a:rPr>
                  <a:t>s</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 … , </a:t>
                </a:r>
                <a:r>
                  <a:rPr lang="en-US" altLang="zh-CN" b="1" i="1" dirty="0" err="1">
                    <a:latin typeface="Times New Roman" panose="02020603050405020304" pitchFamily="18" charset="0"/>
                  </a:rPr>
                  <a:t>s</a:t>
                </a:r>
                <a:r>
                  <a:rPr lang="en-US" altLang="zh-CN" b="1" i="1" baseline="-25000" dirty="0" err="1">
                    <a:latin typeface="Times New Roman" panose="02020603050405020304" pitchFamily="18" charset="0"/>
                  </a:rPr>
                  <a:t>n</a:t>
                </a:r>
                <a:r>
                  <a:rPr lang="en-US" altLang="zh-CN" b="1" dirty="0">
                    <a:latin typeface="Times New Roman" panose="02020603050405020304" pitchFamily="18" charset="0"/>
                  </a:rPr>
                  <a:t>&gt; </a:t>
                </a:r>
                <a:r>
                  <a:rPr lang="zh-CN" altLang="en-US" dirty="0">
                    <a:latin typeface="Times New Roman" panose="02020603050405020304" pitchFamily="18" charset="0"/>
                  </a:rPr>
                  <a:t>求和最大子段，当前 </a:t>
                </a:r>
                <a:r>
                  <a:rPr lang="en-US" altLang="zh-CN" dirty="0" err="1">
                    <a:solidFill>
                      <a:srgbClr val="0070C0"/>
                    </a:solidFill>
                    <a:latin typeface="Times New Roman" panose="02020603050405020304" pitchFamily="18" charset="0"/>
                  </a:rPr>
                  <a:t>this_start</a:t>
                </a:r>
                <a:r>
                  <a:rPr lang="zh-CN" altLang="en-US" dirty="0">
                    <a:solidFill>
                      <a:srgbClr val="0070C0"/>
                    </a:solidFill>
                    <a:latin typeface="Times New Roman" panose="02020603050405020304" pitchFamily="18" charset="0"/>
                  </a:rPr>
                  <a:t> </a:t>
                </a:r>
                <a:r>
                  <a:rPr lang="en-US" altLang="zh-CN" dirty="0">
                    <a:solidFill>
                      <a:srgbClr val="0070C0"/>
                    </a:solidFill>
                    <a:latin typeface="Times New Roman" panose="02020603050405020304" pitchFamily="18" charset="0"/>
                  </a:rPr>
                  <a:t>=</a:t>
                </a:r>
                <a:r>
                  <a:rPr lang="zh-CN" altLang="en-US" dirty="0">
                    <a:solidFill>
                      <a:srgbClr val="0070C0"/>
                    </a:solidFill>
                    <a:latin typeface="Times New Roman" panose="02020603050405020304" pitchFamily="18" charset="0"/>
                  </a:rPr>
                  <a:t> </a:t>
                </a:r>
                <a:r>
                  <a:rPr lang="en-US" altLang="zh-CN" dirty="0">
                    <a:solidFill>
                      <a:srgbClr val="0070C0"/>
                    </a:solidFill>
                    <a:latin typeface="Times New Roman" panose="02020603050405020304" pitchFamily="18" charset="0"/>
                  </a:rPr>
                  <a:t>j</a:t>
                </a:r>
                <a:r>
                  <a:rPr lang="zh-CN" altLang="en-US" dirty="0">
                    <a:solidFill>
                      <a:srgbClr val="0070C0"/>
                    </a:solidFill>
                    <a:latin typeface="Times New Roman" panose="02020603050405020304" pitchFamily="18" charset="0"/>
                  </a:rPr>
                  <a:t> </a:t>
                </a:r>
                <a:r>
                  <a:rPr lang="en-US" altLang="zh-CN" dirty="0">
                    <a:solidFill>
                      <a:srgbClr val="0070C0"/>
                    </a:solidFill>
                    <a:latin typeface="Times New Roman" panose="02020603050405020304" pitchFamily="18" charset="0"/>
                  </a:rPr>
                  <a:t>(&lt;</a:t>
                </a:r>
                <a:r>
                  <a:rPr lang="zh-CN" altLang="en-US" dirty="0">
                    <a:solidFill>
                      <a:srgbClr val="0070C0"/>
                    </a:solidFill>
                    <a:latin typeface="Times New Roman" panose="02020603050405020304" pitchFamily="18" charset="0"/>
                  </a:rPr>
                  <a:t> </a:t>
                </a:r>
                <a:r>
                  <a:rPr lang="en-US" altLang="zh-CN" dirty="0" err="1">
                    <a:solidFill>
                      <a:srgbClr val="0070C0"/>
                    </a:solidFill>
                    <a:latin typeface="Times New Roman" panose="02020603050405020304" pitchFamily="18" charset="0"/>
                  </a:rPr>
                  <a:t>i</a:t>
                </a:r>
                <a:r>
                  <a:rPr lang="en-US" altLang="zh-CN" dirty="0">
                    <a:solidFill>
                      <a:srgbClr val="0070C0"/>
                    </a:solidFill>
                    <a:latin typeface="Times New Roman" panose="02020603050405020304" pitchFamily="18" charset="0"/>
                  </a:rPr>
                  <a:t>)</a:t>
                </a:r>
                <a:r>
                  <a:rPr lang="zh-CN" altLang="en-US" dirty="0">
                    <a:solidFill>
                      <a:srgbClr val="0070C0"/>
                    </a:solidFill>
                    <a:latin typeface="Times New Roman" panose="02020603050405020304" pitchFamily="18" charset="0"/>
                  </a:rPr>
                  <a:t> </a:t>
                </a:r>
                <a:r>
                  <a:rPr lang="zh-CN" altLang="en-US" dirty="0">
                    <a:latin typeface="Times New Roman" panose="02020603050405020304" pitchFamily="18" charset="0"/>
                  </a:rPr>
                  <a:t>且 </a:t>
                </a:r>
                <a:r>
                  <a:rPr lang="en-US" altLang="zh-CN" dirty="0" err="1">
                    <a:solidFill>
                      <a:srgbClr val="0070C0"/>
                    </a:solidFill>
                    <a:latin typeface="Times New Roman" panose="02020603050405020304" pitchFamily="18" charset="0"/>
                  </a:rPr>
                  <a:t>this_sum</a:t>
                </a:r>
                <a:r>
                  <a:rPr lang="zh-CN" altLang="en-US" dirty="0">
                    <a:solidFill>
                      <a:srgbClr val="0070C0"/>
                    </a:solidFill>
                    <a:latin typeface="Times New Roman" panose="02020603050405020304" pitchFamily="18" charset="0"/>
                  </a:rPr>
                  <a:t> </a:t>
                </a:r>
                <a:r>
                  <a:rPr lang="en-US" altLang="zh-CN" dirty="0">
                    <a:solidFill>
                      <a:srgbClr val="0070C0"/>
                    </a:solidFill>
                    <a:latin typeface="Times New Roman" panose="02020603050405020304" pitchFamily="18" charset="0"/>
                  </a:rPr>
                  <a:t>&lt;</a:t>
                </a:r>
                <a:r>
                  <a:rPr lang="zh-CN" altLang="en-US" dirty="0">
                    <a:solidFill>
                      <a:srgbClr val="0070C0"/>
                    </a:solidFill>
                    <a:latin typeface="Times New Roman" panose="02020603050405020304" pitchFamily="18" charset="0"/>
                  </a:rPr>
                  <a:t> </a:t>
                </a:r>
                <a:r>
                  <a:rPr lang="en-US" altLang="zh-CN" dirty="0">
                    <a:solidFill>
                      <a:srgbClr val="0070C0"/>
                    </a:solidFill>
                    <a:latin typeface="Times New Roman" panose="02020603050405020304" pitchFamily="18" charset="0"/>
                  </a:rPr>
                  <a:t>0</a:t>
                </a:r>
                <a:endParaRPr lang="en-US" altLang="zh-CN" b="1" dirty="0">
                  <a:solidFill>
                    <a:srgbClr val="0070C0"/>
                  </a:solidFill>
                  <a:latin typeface="Times New Roman" panose="02020603050405020304" pitchFamily="18" charset="0"/>
                </a:endParaRPr>
              </a:p>
              <a:p>
                <a:pPr algn="just">
                  <a:lnSpc>
                    <a:spcPct val="110000"/>
                  </a:lnSpc>
                </a:pPr>
                <a:r>
                  <a:rPr lang="zh-CN" altLang="en-US" dirty="0">
                    <a:latin typeface="Times New Roman" panose="02020603050405020304" pitchFamily="18" charset="0"/>
                  </a:rPr>
                  <a:t>     即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+1 </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&lt;0</m:t>
                    </m:r>
                  </m:oMath>
                </a14:m>
                <a:endParaRPr lang="en-US" altLang="zh-CN" dirty="0">
                  <a:solidFill>
                    <a:srgbClr val="FF0000"/>
                  </a:solidFill>
                  <a:latin typeface="Times New Roman" panose="02020603050405020304" pitchFamily="18" charset="0"/>
                </a:endParaRPr>
              </a:p>
              <a:p>
                <a:pPr algn="just">
                  <a:lnSpc>
                    <a:spcPct val="110000"/>
                  </a:lnSpc>
                </a:pPr>
                <a:r>
                  <a:rPr lang="zh-CN" altLang="en-US" dirty="0">
                    <a:solidFill>
                      <a:srgbClr val="FF0000"/>
                    </a:solidFill>
                    <a:latin typeface="Times New Roman" panose="02020603050405020304" pitchFamily="18" charset="0"/>
                  </a:rPr>
                  <a:t>则不存在从</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𝑘</m:t>
                        </m:r>
                      </m:sub>
                    </m:sSub>
                    <m:r>
                      <a:rPr lang="zh-CN" altLang="en-US"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&lt;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m:t>
                    </m:r>
                  </m:oMath>
                </a14:m>
                <a:r>
                  <a:rPr lang="zh-CN" altLang="en-US" dirty="0">
                    <a:solidFill>
                      <a:srgbClr val="FF0000"/>
                    </a:solidFill>
                    <a:latin typeface="Times New Roman" panose="02020603050405020304" pitchFamily="18" charset="0"/>
                  </a:rPr>
                  <a:t>起始的和最大子段</a:t>
                </a:r>
                <a:endParaRPr lang="en-US" altLang="zh-CN" dirty="0">
                  <a:solidFill>
                    <a:srgbClr val="FF0000"/>
                  </a:solidFill>
                  <a:latin typeface="Times New Roman" panose="02020603050405020304"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235860" y="1090126"/>
                <a:ext cx="5494221" cy="2293327"/>
              </a:xfrm>
              <a:blipFill>
                <a:blip r:embed="rId2"/>
                <a:stretch>
                  <a:fillRect l="-1382" r="-1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5635E89-8EE7-8197-6CD3-A731ED4A5D38}"/>
                  </a:ext>
                </a:extLst>
              </p:cNvPr>
              <p:cNvSpPr txBox="1"/>
              <p:nvPr/>
            </p:nvSpPr>
            <p:spPr>
              <a:xfrm>
                <a:off x="446249" y="3047339"/>
                <a:ext cx="4801686" cy="2345514"/>
              </a:xfrm>
              <a:prstGeom prst="rect">
                <a:avLst/>
              </a:prstGeom>
              <a:solidFill>
                <a:schemeClr val="accent2">
                  <a:lumMod val="20000"/>
                  <a:lumOff val="80000"/>
                </a:schemeClr>
              </a:solidFill>
            </p:spPr>
            <p:txBody>
              <a:bodyPr wrap="squar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根据算法，对任意的</a:t>
                </a:r>
                <a14:m>
                  <m:oMath xmlns:m="http://schemas.openxmlformats.org/officeDocument/2006/math">
                    <m:r>
                      <a:rPr kumimoji="1" lang="zh-CN" altLang="en-US" sz="2000" b="0" i="0" smtClean="0">
                        <a:latin typeface="Cambria Math" panose="02040503050406030204" pitchFamily="18" charset="0"/>
                        <a:ea typeface="Microsoft YaHei" panose="020B0503020204020204" pitchFamily="34" charset="-122"/>
                      </a:rPr>
                      <m:t> </m:t>
                    </m:r>
                    <m:r>
                      <a:rPr kumimoji="1" lang="en-US" altLang="zh-CN" sz="2000" b="0" i="1" smtClean="0">
                        <a:latin typeface="Cambria Math" panose="02040503050406030204" pitchFamily="18" charset="0"/>
                        <a:ea typeface="Microsoft YaHei" panose="020B0503020204020204" pitchFamily="34" charset="-122"/>
                      </a:rPr>
                      <m:t>𝑘</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𝑗</m:t>
                    </m:r>
                    <m:r>
                      <a:rPr kumimoji="1" lang="en-US" altLang="zh-CN" sz="2000" b="0" i="1" smtClean="0">
                        <a:latin typeface="Cambria Math" panose="02040503050406030204" pitchFamily="18" charset="0"/>
                        <a:ea typeface="Microsoft YaHei" panose="020B0503020204020204" pitchFamily="34" charset="-122"/>
                      </a:rPr>
                      <m:t>+1, </m:t>
                    </m:r>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m:t>
                    </m:r>
                  </m:oMath>
                </a14:m>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b="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𝑗</m:t>
                        </m:r>
                      </m:sub>
                    </m:sSub>
                    <m:r>
                      <a:rPr kumimoji="1" lang="en-US" altLang="zh-CN" sz="2000" b="0" i="1" smtClean="0">
                        <a:latin typeface="Cambria Math" panose="02040503050406030204" pitchFamily="18" charset="0"/>
                        <a:ea typeface="Microsoft YaHei" panose="020B0503020204020204" pitchFamily="34" charset="-122"/>
                      </a:rPr>
                      <m:t>≥0</m:t>
                    </m:r>
                  </m:oMath>
                </a14:m>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𝑗</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𝑗</m:t>
                        </m:r>
                        <m:r>
                          <a:rPr kumimoji="1" lang="en-US" altLang="zh-CN" sz="2000" b="0" i="1" smtClean="0">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≥0</m:t>
                    </m:r>
                  </m:oMath>
                </a14:m>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p>
              <a:p>
                <a:r>
                  <a:rPr kumimoji="1"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panose="020B0503020204020204" pitchFamily="34" charset="-122"/>
                          </a:rPr>
                        </m:ctrlPr>
                      </m:sSubPr>
                      <m:e>
                        <m:r>
                          <a:rPr kumimoji="1" lang="en-US" altLang="zh-CN" sz="2000" i="1">
                            <a:solidFill>
                              <a:schemeClr val="tx1"/>
                            </a:solidFill>
                            <a:latin typeface="Cambria Math" panose="02040503050406030204" pitchFamily="18" charset="0"/>
                            <a:ea typeface="Microsoft YaHei" panose="020B0503020204020204" pitchFamily="34" charset="-122"/>
                          </a:rPr>
                          <m:t>𝑠</m:t>
                        </m:r>
                      </m:e>
                      <m:sub>
                        <m:r>
                          <a:rPr kumimoji="1" lang="en-US" altLang="zh-CN" sz="2000" b="0" i="1" smtClean="0">
                            <a:solidFill>
                              <a:schemeClr val="tx1"/>
                            </a:solidFill>
                            <a:latin typeface="Cambria Math" panose="02040503050406030204" pitchFamily="18" charset="0"/>
                            <a:ea typeface="Microsoft YaHei" panose="020B0503020204020204" pitchFamily="34" charset="-122"/>
                          </a:rPr>
                          <m:t>𝑗</m:t>
                        </m:r>
                      </m:sub>
                    </m:sSub>
                    <m:r>
                      <a:rPr kumimoji="1" lang="en-US" altLang="zh-CN" sz="2000" b="0" i="1" smtClean="0">
                        <a:solidFill>
                          <a:schemeClr val="tx1"/>
                        </a:solidFill>
                        <a:latin typeface="Cambria Math" panose="02040503050406030204" pitchFamily="18" charset="0"/>
                        <a:ea typeface="Microsoft YaHei" panose="020B0503020204020204" pitchFamily="34" charset="-122"/>
                      </a:rPr>
                      <m:t>+…+</m:t>
                    </m:r>
                    <m:sSub>
                      <m:sSubPr>
                        <m:ctrlPr>
                          <a:rPr kumimoji="1" lang="en-US" altLang="zh-CN" sz="2000" b="0" i="1" smtClean="0">
                            <a:solidFill>
                              <a:schemeClr val="tx1"/>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tx1"/>
                            </a:solidFill>
                            <a:latin typeface="Cambria Math" panose="02040503050406030204" pitchFamily="18" charset="0"/>
                            <a:ea typeface="Microsoft YaHei" panose="020B0503020204020204" pitchFamily="34" charset="-122"/>
                          </a:rPr>
                          <m:t>𝑠</m:t>
                        </m:r>
                      </m:e>
                      <m:sub>
                        <m:r>
                          <a:rPr kumimoji="1" lang="en-US" altLang="zh-CN" sz="2000" b="0" i="1" smtClean="0">
                            <a:solidFill>
                              <a:schemeClr val="tx1"/>
                            </a:solidFill>
                            <a:latin typeface="Cambria Math" panose="02040503050406030204" pitchFamily="18" charset="0"/>
                            <a:ea typeface="Microsoft YaHei" panose="020B0503020204020204" pitchFamily="34" charset="-122"/>
                          </a:rPr>
                          <m:t>𝑘</m:t>
                        </m:r>
                        <m:r>
                          <a:rPr kumimoji="1" lang="en-US" altLang="zh-CN" sz="2000" b="0" i="1" smtClean="0">
                            <a:solidFill>
                              <a:schemeClr val="tx1"/>
                            </a:solidFill>
                            <a:latin typeface="Cambria Math" panose="02040503050406030204" pitchFamily="18" charset="0"/>
                            <a:ea typeface="Microsoft YaHei" panose="020B0503020204020204" pitchFamily="34" charset="-122"/>
                          </a:rPr>
                          <m:t>−1</m:t>
                        </m:r>
                      </m:sub>
                    </m:sSub>
                    <m:r>
                      <a:rPr kumimoji="1" lang="en-US" altLang="zh-CN" sz="2000" i="1">
                        <a:solidFill>
                          <a:schemeClr val="tx1"/>
                        </a:solidFill>
                        <a:latin typeface="Cambria Math" panose="02040503050406030204" pitchFamily="18" charset="0"/>
                        <a:ea typeface="Microsoft YaHei" panose="020B0503020204020204" pitchFamily="34" charset="-122"/>
                      </a:rPr>
                      <m:t>≥0</m:t>
                    </m:r>
                  </m:oMath>
                </a14:m>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p>
              <a:p>
                <a:r>
                  <a:rPr kumimoji="1"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𝑗</m:t>
                        </m:r>
                      </m:sub>
                    </m:sSub>
                    <m:r>
                      <a:rPr kumimoji="1" lang="en-US" altLang="zh-CN" sz="2000" i="1">
                        <a:latin typeface="Cambria Math" panose="02040503050406030204" pitchFamily="18" charset="0"/>
                        <a:ea typeface="Microsoft YaHei" panose="020B0503020204020204" pitchFamily="34" charset="-122"/>
                      </a:rPr>
                      <m:t>+…+</m:t>
                    </m:r>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𝑠</m:t>
                        </m:r>
                      </m:e>
                      <m:sub>
                        <m:r>
                          <a:rPr kumimoji="1" lang="en-US" altLang="zh-CN" sz="2000" i="1">
                            <a:latin typeface="Cambria Math" panose="02040503050406030204" pitchFamily="18" charset="0"/>
                            <a:ea typeface="Microsoft YaHei" panose="020B0503020204020204" pitchFamily="34" charset="-122"/>
                          </a:rPr>
                          <m:t>𝑘</m:t>
                        </m:r>
                        <m:r>
                          <a:rPr kumimoji="1" lang="en-US" altLang="zh-CN" sz="2000" i="1">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solidFill>
                              <a:srgbClr val="0070C0"/>
                            </a:solidFill>
                            <a:latin typeface="Cambria Math" panose="02040503050406030204" pitchFamily="18" charset="0"/>
                            <a:ea typeface="Microsoft YaHei" panose="020B0503020204020204" pitchFamily="34" charset="-122"/>
                          </a:rPr>
                        </m:ctrlPr>
                      </m:sSubPr>
                      <m:e>
                        <m:r>
                          <a:rPr kumimoji="1" lang="en-US" altLang="zh-CN" sz="2000" b="0" i="1" smtClean="0">
                            <a:solidFill>
                              <a:srgbClr val="0070C0"/>
                            </a:solidFill>
                            <a:latin typeface="Cambria Math" panose="02040503050406030204" pitchFamily="18" charset="0"/>
                            <a:ea typeface="Microsoft YaHei" panose="020B0503020204020204" pitchFamily="34" charset="-122"/>
                          </a:rPr>
                          <m:t>𝑠</m:t>
                        </m:r>
                      </m:e>
                      <m:sub>
                        <m:r>
                          <a:rPr kumimoji="1" lang="en-US" altLang="zh-CN" sz="2000" b="0" i="1" smtClean="0">
                            <a:solidFill>
                              <a:srgbClr val="0070C0"/>
                            </a:solidFill>
                            <a:latin typeface="Cambria Math" panose="02040503050406030204" pitchFamily="18" charset="0"/>
                            <a:ea typeface="Microsoft YaHei" panose="020B0503020204020204" pitchFamily="34" charset="-122"/>
                          </a:rPr>
                          <m:t>𝑘</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r>
                          <a:rPr kumimoji="1" lang="en-US" altLang="zh-CN" sz="2000" b="0" i="1" smtClean="0">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≥0</m:t>
                    </m:r>
                  </m:oMath>
                </a14:m>
                <a:r>
                  <a:rPr kumimoji="1" lang="zh-CN" altLang="en-US" sz="2000" dirty="0">
                    <a:latin typeface="Microsoft YaHei" panose="020B0503020204020204" pitchFamily="34" charset="-122"/>
                    <a:ea typeface="Microsoft YaHei" panose="020B0503020204020204" pitchFamily="34" charset="-122"/>
                  </a:rPr>
                  <a:t>          </a:t>
                </a:r>
              </a:p>
            </p:txBody>
          </p:sp>
        </mc:Choice>
        <mc:Fallback xmlns="">
          <p:sp>
            <p:nvSpPr>
              <p:cNvPr id="10" name="文本框 9">
                <a:extLst>
                  <a:ext uri="{FF2B5EF4-FFF2-40B4-BE49-F238E27FC236}">
                    <a16:creationId xmlns:a16="http://schemas.microsoft.com/office/drawing/2014/main" id="{35635E89-8EE7-8197-6CD3-A731ED4A5D38}"/>
                  </a:ext>
                </a:extLst>
              </p:cNvPr>
              <p:cNvSpPr txBox="1">
                <a:spLocks noRot="1" noChangeAspect="1" noMove="1" noResize="1" noEditPoints="1" noAdjustHandles="1" noChangeArrowheads="1" noChangeShapeType="1" noTextEdit="1"/>
              </p:cNvSpPr>
              <p:nvPr/>
            </p:nvSpPr>
            <p:spPr>
              <a:xfrm>
                <a:off x="446249" y="3047339"/>
                <a:ext cx="4801686" cy="2345514"/>
              </a:xfrm>
              <a:prstGeom prst="rect">
                <a:avLst/>
              </a:prstGeom>
              <a:blipFill>
                <a:blip r:embed="rId3"/>
                <a:stretch>
                  <a:fillRect l="-1055" t="-1622" b="-1081"/>
                </a:stretch>
              </a:blipFill>
            </p:spPr>
            <p:txBody>
              <a:bodyPr/>
              <a:lstStyle/>
              <a:p>
                <a:r>
                  <a:rPr lang="zh-CN" altLang="en-US">
                    <a:noFill/>
                  </a:rPr>
                  <a:t> </a:t>
                </a:r>
              </a:p>
            </p:txBody>
          </p:sp>
        </mc:Fallback>
      </mc:AlternateContent>
      <p:sp>
        <p:nvSpPr>
          <p:cNvPr id="12" name="任意多边形: 形状 13">
            <a:extLst>
              <a:ext uri="{FF2B5EF4-FFF2-40B4-BE49-F238E27FC236}">
                <a16:creationId xmlns:a16="http://schemas.microsoft.com/office/drawing/2014/main" id="{BBBFA4A8-BE77-5D86-69D6-3900E839D270}"/>
              </a:ext>
            </a:extLst>
          </p:cNvPr>
          <p:cNvSpPr/>
          <p:nvPr/>
        </p:nvSpPr>
        <p:spPr>
          <a:xfrm>
            <a:off x="5893420" y="1306830"/>
            <a:ext cx="6062720" cy="52311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算法</a:t>
            </a:r>
            <a:r>
              <a:rPr lang="en-US" altLang="zh-CN" spc="-50" dirty="0">
                <a:latin typeface="微软雅黑" panose="020B0503020204020204" pitchFamily="34" charset="-122"/>
                <a:ea typeface="微软雅黑" panose="020B0503020204020204" pitchFamily="34" charset="-122"/>
              </a:rPr>
              <a:t>1-9</a:t>
            </a:r>
            <a:r>
              <a:rPr lang="zh-CN" altLang="zh-CN" spc="-50" dirty="0">
                <a:latin typeface="微软雅黑" panose="020B0503020204020204" pitchFamily="34" charset="-122"/>
                <a:ea typeface="微软雅黑" panose="020B0503020204020204" pitchFamily="34" charset="-122"/>
              </a:rPr>
              <a:t>：</a:t>
            </a:r>
            <a:r>
              <a:rPr lang="zh-CN" altLang="en-US" spc="-50" dirty="0">
                <a:latin typeface="微软雅黑" panose="020B0503020204020204" pitchFamily="34" charset="-122"/>
                <a:ea typeface="微软雅黑" panose="020B0503020204020204" pitchFamily="34" charset="-122"/>
              </a:rPr>
              <a:t>连续子序列最大和问题</a:t>
            </a:r>
            <a:r>
              <a:rPr lang="en-US" altLang="zh-CN" spc="-50" dirty="0">
                <a:latin typeface="微软雅黑" panose="020B0503020204020204" pitchFamily="34" charset="-122"/>
                <a:ea typeface="微软雅黑" panose="020B0503020204020204" pitchFamily="34" charset="-122"/>
              </a:rPr>
              <a:t> - O(n)</a:t>
            </a:r>
            <a:r>
              <a:rPr lang="zh-CN" altLang="en-US" spc="-50" dirty="0">
                <a:latin typeface="微软雅黑" panose="020B0503020204020204" pitchFamily="34" charset="-122"/>
                <a:ea typeface="微软雅黑" panose="020B0503020204020204" pitchFamily="34" charset="-122"/>
              </a:rPr>
              <a:t>算法片段</a:t>
            </a:r>
            <a:endParaRPr lang="zh-CN" altLang="zh-CN" spc="-5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输入：</a:t>
            </a:r>
            <a:r>
              <a:rPr lang="zh-CN" altLang="en-US" spc="-90" dirty="0">
                <a:latin typeface="微软雅黑" panose="020B0503020204020204" pitchFamily="34" charset="-122"/>
                <a:ea typeface="微软雅黑" panose="020B0503020204020204" pitchFamily="34" charset="-122"/>
              </a:rPr>
              <a:t>序列</a:t>
            </a:r>
            <a:r>
              <a:rPr lang="en-US" altLang="zh-CN" spc="-90" dirty="0">
                <a:latin typeface="微软雅黑" panose="020B0503020204020204" pitchFamily="34" charset="-122"/>
                <a:ea typeface="微软雅黑" panose="020B0503020204020204" pitchFamily="34" charset="-122"/>
              </a:rPr>
              <a:t>s</a:t>
            </a:r>
            <a:r>
              <a:rPr lang="zh-CN" altLang="en-US" spc="-90" dirty="0">
                <a:latin typeface="微软雅黑" panose="020B0503020204020204" pitchFamily="34" charset="-122"/>
                <a:ea typeface="微软雅黑" panose="020B0503020204020204" pitchFamily="34" charset="-122"/>
              </a:rPr>
              <a:t>，长度为</a:t>
            </a:r>
            <a:r>
              <a:rPr lang="en-US" altLang="zh-CN" spc="-90" dirty="0">
                <a:latin typeface="微软雅黑" panose="020B0503020204020204" pitchFamily="34" charset="-122"/>
                <a:ea typeface="微软雅黑" panose="020B0503020204020204" pitchFamily="34" charset="-122"/>
              </a:rPr>
              <a:t>n,  s[</a:t>
            </a:r>
            <a:r>
              <a:rPr lang="en-US" altLang="zh-CN" spc="-90" dirty="0" err="1">
                <a:latin typeface="微软雅黑" panose="020B0503020204020204" pitchFamily="34" charset="-122"/>
                <a:ea typeface="微软雅黑" panose="020B0503020204020204" pitchFamily="34" charset="-122"/>
              </a:rPr>
              <a:t>i</a:t>
            </a:r>
            <a:r>
              <a:rPr lang="en-US" altLang="zh-CN" spc="-90" dirty="0">
                <a:latin typeface="微软雅黑" panose="020B0503020204020204" pitchFamily="34" charset="-122"/>
                <a:ea typeface="微软雅黑" panose="020B0503020204020204" pitchFamily="34" charset="-122"/>
              </a:rPr>
              <a:t>]</a:t>
            </a:r>
            <a:r>
              <a:rPr lang="zh-CN" altLang="zh-CN" spc="-90" dirty="0">
                <a:latin typeface="微软雅黑" panose="020B0503020204020204" pitchFamily="34" charset="-122"/>
                <a:ea typeface="微软雅黑" panose="020B0503020204020204" pitchFamily="34" charset="-122"/>
              </a:rPr>
              <a:t>∈整数集</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 输出：</a:t>
            </a:r>
            <a:r>
              <a:rPr lang="zh-CN" altLang="en-US" spc="-50" dirty="0">
                <a:latin typeface="微软雅黑" panose="020B0503020204020204" pitchFamily="34" charset="-122"/>
                <a:ea typeface="微软雅黑" panose="020B0503020204020204" pitchFamily="34" charset="-122"/>
              </a:rPr>
              <a:t>序列</a:t>
            </a:r>
            <a:r>
              <a:rPr lang="en-US" altLang="zh-CN" spc="-50" dirty="0">
                <a:latin typeface="微软雅黑" panose="020B0503020204020204" pitchFamily="34" charset="-122"/>
                <a:ea typeface="微软雅黑" panose="020B0503020204020204" pitchFamily="34" charset="-122"/>
              </a:rPr>
              <a:t>s</a:t>
            </a:r>
            <a:r>
              <a:rPr lang="zh-CN" altLang="en-US" spc="-50" dirty="0">
                <a:latin typeface="微软雅黑" panose="020B0503020204020204" pitchFamily="34" charset="-122"/>
                <a:ea typeface="微软雅黑" panose="020B0503020204020204" pitchFamily="34" charset="-122"/>
              </a:rPr>
              <a:t>中最大的连续子序列之和</a:t>
            </a:r>
            <a:r>
              <a:rPr lang="en-US" altLang="zh-CN" spc="-50" dirty="0" err="1">
                <a:latin typeface="微软雅黑" panose="020B0503020204020204" pitchFamily="34" charset="-122"/>
                <a:ea typeface="微软雅黑" panose="020B0503020204020204" pitchFamily="34" charset="-122"/>
              </a:rPr>
              <a:t>max_sum</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max_sum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设置最大子序列和初值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设置当前子序列和初值</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this_</a:t>
            </a:r>
            <a:r>
              <a:rPr lang="zh-CN" altLang="zh-CN" spc="-50" dirty="0">
                <a:latin typeface="微软雅黑" panose="020B0503020204020204" pitchFamily="34" charset="-122"/>
                <a:ea typeface="微软雅黑" panose="020B0503020204020204" pitchFamily="34" charset="-122"/>
              </a:rPr>
              <a:t>start ← </a:t>
            </a:r>
            <a:r>
              <a:rPr lang="en-US" altLang="zh-CN" spc="-50" dirty="0">
                <a:latin typeface="微软雅黑" panose="020B0503020204020204" pitchFamily="34" charset="-122"/>
                <a:ea typeface="微软雅黑" panose="020B0503020204020204" pitchFamily="34" charset="-122"/>
              </a:rPr>
              <a:t>1		    //</a:t>
            </a:r>
            <a:r>
              <a:rPr lang="zh-CN" altLang="en-US" spc="-50" dirty="0">
                <a:latin typeface="微软雅黑" panose="020B0503020204020204" pitchFamily="34" charset="-122"/>
                <a:ea typeface="微软雅黑" panose="020B0503020204020204" pitchFamily="34" charset="-122"/>
              </a:rPr>
              <a:t>设置子序列开始位置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for</a:t>
            </a:r>
            <a:r>
              <a:rPr lang="zh-CN" altLang="zh-CN" spc="-50" dirty="0">
                <a:latin typeface="微软雅黑" panose="020B0503020204020204" pitchFamily="34" charset="-122"/>
                <a:ea typeface="微软雅黑" panose="020B0503020204020204" pitchFamily="34" charset="-122"/>
              </a:rPr>
              <a:t> </a:t>
            </a:r>
            <a:r>
              <a:rPr lang="en-US" altLang="zh-CN" spc="-50" dirty="0" err="1">
                <a:latin typeface="微软雅黑" panose="020B0503020204020204" pitchFamily="34" charset="-122"/>
                <a:ea typeface="微软雅黑" panose="020B0503020204020204" pitchFamily="34" charset="-122"/>
              </a:rPr>
              <a:t>i</a:t>
            </a:r>
            <a:r>
              <a:rPr lang="zh-CN" altLang="en-US"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←1 </a:t>
            </a:r>
            <a:r>
              <a:rPr lang="zh-CN" altLang="zh-CN" b="1" spc="-50" dirty="0">
                <a:latin typeface="微软雅黑" panose="020B0503020204020204" pitchFamily="34" charset="-122"/>
                <a:ea typeface="微软雅黑" panose="020B0503020204020204" pitchFamily="34" charset="-122"/>
              </a:rPr>
              <a:t>to</a:t>
            </a:r>
            <a:r>
              <a:rPr lang="zh-CN" altLang="zh-CN" spc="-50" dirty="0">
                <a:latin typeface="微软雅黑" panose="020B0503020204020204" pitchFamily="34" charset="-122"/>
                <a:ea typeface="微软雅黑" panose="020B0503020204020204" pitchFamily="34" charset="-122"/>
              </a:rPr>
              <a:t> n </a:t>
            </a:r>
            <a:r>
              <a:rPr lang="zh-CN" altLang="zh-CN" b="1" spc="-50" dirty="0">
                <a:latin typeface="微软雅黑" panose="020B0503020204020204" pitchFamily="34" charset="-122"/>
                <a:ea typeface="微软雅黑" panose="020B0503020204020204" pitchFamily="34" charset="-122"/>
              </a:rPr>
              <a:t>do</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this_sum ← this_sum+s[</a:t>
            </a:r>
            <a:r>
              <a:rPr lang="en-US" altLang="zh-CN" spc="-50" dirty="0" err="1">
                <a:latin typeface="微软雅黑" panose="020B0503020204020204" pitchFamily="34" charset="-122"/>
                <a:ea typeface="微软雅黑" panose="020B0503020204020204" pitchFamily="34" charset="-122"/>
              </a:rPr>
              <a:t>i</a:t>
            </a:r>
            <a:r>
              <a:rPr lang="zh-CN" altLang="zh-CN" spc="-50" dirty="0">
                <a:latin typeface="微软雅黑" panose="020B0503020204020204" pitchFamily="34" charset="-122"/>
                <a:ea typeface="微软雅黑" panose="020B0503020204020204" pitchFamily="34" charset="-122"/>
              </a:rPr>
              <a:t>] </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if</a:t>
            </a:r>
            <a:r>
              <a:rPr lang="zh-CN" altLang="zh-CN" spc="-50" dirty="0">
                <a:latin typeface="微软雅黑" panose="020B0503020204020204" pitchFamily="34" charset="-122"/>
                <a:ea typeface="微软雅黑" panose="020B0503020204020204" pitchFamily="34" charset="-122"/>
              </a:rPr>
              <a:t> this_sum&gt;max_sum </a:t>
            </a:r>
            <a:r>
              <a:rPr lang="zh-CN" altLang="zh-CN" b="1" spc="-50" dirty="0">
                <a:latin typeface="微软雅黑" panose="020B0503020204020204" pitchFamily="34" charset="-122"/>
                <a:ea typeface="微软雅黑" panose="020B0503020204020204" pitchFamily="34" charset="-122"/>
              </a:rPr>
              <a:t>then</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如当前子序列和更大</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max_sum ← this_sum</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finish ← </a:t>
            </a:r>
            <a:r>
              <a:rPr lang="en-US" altLang="zh-CN" spc="-50" dirty="0" err="1">
                <a:latin typeface="微软雅黑" panose="020B0503020204020204" pitchFamily="34" charset="-122"/>
                <a:ea typeface="微软雅黑" panose="020B0503020204020204" pitchFamily="34" charset="-122"/>
              </a:rPr>
              <a:t>i</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设置当前最大子序列结束位置</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solidFill>
                  <a:srgbClr val="FFFF00"/>
                </a:solidFill>
                <a:latin typeface="微软雅黑" panose="020B0503020204020204" pitchFamily="34" charset="-122"/>
                <a:ea typeface="微软雅黑" panose="020B0503020204020204" pitchFamily="34" charset="-122"/>
              </a:rPr>
              <a:t>else</a:t>
            </a:r>
            <a:r>
              <a:rPr lang="zh-CN" altLang="zh-CN" spc="-50" dirty="0">
                <a:solidFill>
                  <a:srgbClr val="FFFF00"/>
                </a:solidFill>
                <a:latin typeface="微软雅黑" panose="020B0503020204020204" pitchFamily="34" charset="-122"/>
                <a:ea typeface="微软雅黑" panose="020B0503020204020204" pitchFamily="34" charset="-122"/>
              </a:rPr>
              <a:t> </a:t>
            </a:r>
            <a:r>
              <a:rPr lang="zh-CN" altLang="zh-CN" b="1" spc="-50" dirty="0">
                <a:solidFill>
                  <a:srgbClr val="FFFF00"/>
                </a:solidFill>
                <a:latin typeface="微软雅黑" panose="020B0503020204020204" pitchFamily="34" charset="-122"/>
                <a:ea typeface="微软雅黑" panose="020B0503020204020204" pitchFamily="34" charset="-122"/>
              </a:rPr>
              <a:t>if</a:t>
            </a:r>
            <a:r>
              <a:rPr lang="zh-CN" altLang="zh-CN" spc="-50" dirty="0">
                <a:solidFill>
                  <a:srgbClr val="FFFF00"/>
                </a:solidFill>
                <a:latin typeface="微软雅黑" panose="020B0503020204020204" pitchFamily="34" charset="-122"/>
                <a:ea typeface="微软雅黑" panose="020B0503020204020204" pitchFamily="34" charset="-122"/>
              </a:rPr>
              <a:t> this_sum &lt; 0 </a:t>
            </a:r>
            <a:r>
              <a:rPr lang="zh-CN" altLang="zh-CN" b="1" spc="-50" dirty="0">
                <a:solidFill>
                  <a:srgbClr val="FFFF00"/>
                </a:solidFill>
                <a:latin typeface="微软雅黑" panose="020B0503020204020204" pitchFamily="34" charset="-122"/>
                <a:ea typeface="微软雅黑" panose="020B0503020204020204" pitchFamily="34" charset="-122"/>
              </a:rPr>
              <a:t>then</a:t>
            </a:r>
            <a:r>
              <a:rPr lang="en-US" altLang="zh-CN" spc="-50" dirty="0">
                <a:solidFill>
                  <a:srgbClr val="FFFF00"/>
                </a:solidFill>
                <a:latin typeface="微软雅黑" panose="020B0503020204020204" pitchFamily="34" charset="-122"/>
                <a:ea typeface="微软雅黑" panose="020B0503020204020204" pitchFamily="34" charset="-122"/>
              </a:rPr>
              <a:t>  //</a:t>
            </a:r>
            <a:r>
              <a:rPr lang="zh-CN" altLang="en-US" spc="-50" dirty="0">
                <a:solidFill>
                  <a:srgbClr val="FFFF00"/>
                </a:solidFill>
                <a:latin typeface="微软雅黑" panose="020B0503020204020204" pitchFamily="34" charset="-122"/>
                <a:ea typeface="微软雅黑" panose="020B0503020204020204" pitchFamily="34" charset="-122"/>
              </a:rPr>
              <a:t>如子序列和小于</a:t>
            </a:r>
            <a:r>
              <a:rPr lang="en-US" altLang="zh-CN" spc="-50" dirty="0">
                <a:solidFill>
                  <a:srgbClr val="FFFF00"/>
                </a:solidFill>
                <a:latin typeface="微软雅黑" panose="020B0503020204020204" pitchFamily="34" charset="-122"/>
                <a:ea typeface="微软雅黑" panose="020B0503020204020204" pitchFamily="34" charset="-122"/>
              </a:rPr>
              <a:t>0</a:t>
            </a:r>
            <a:endParaRPr lang="zh-CN" altLang="zh-CN" spc="-50" dirty="0">
              <a:solidFill>
                <a:srgbClr val="FFFF00"/>
              </a:solidFill>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zh-CN" altLang="zh-CN" spc="-50" dirty="0">
                <a:solidFill>
                  <a:srgbClr val="FFFF00"/>
                </a:solidFill>
                <a:latin typeface="微软雅黑" panose="020B0503020204020204" pitchFamily="34" charset="-122"/>
                <a:ea typeface="微软雅黑" panose="020B0503020204020204" pitchFamily="34" charset="-122"/>
              </a:rPr>
              <a:t>this_sum ← 0</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重新计算子序列和</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  </a:t>
            </a:r>
            <a:r>
              <a:rPr lang="en-US" altLang="zh-CN" spc="-50" dirty="0">
                <a:latin typeface="微软雅黑" panose="020B0503020204020204" pitchFamily="34" charset="-122"/>
                <a:ea typeface="微软雅黑" panose="020B0503020204020204" pitchFamily="34" charset="-122"/>
              </a:rPr>
              <a:t>this_</a:t>
            </a:r>
            <a:r>
              <a:rPr lang="zh-CN" altLang="zh-CN" spc="-50" dirty="0">
                <a:solidFill>
                  <a:srgbClr val="FFFF00"/>
                </a:solidFill>
                <a:latin typeface="微软雅黑" panose="020B0503020204020204" pitchFamily="34" charset="-122"/>
                <a:ea typeface="微软雅黑" panose="020B0503020204020204" pitchFamily="34" charset="-122"/>
              </a:rPr>
              <a:t>start ← </a:t>
            </a:r>
            <a:r>
              <a:rPr lang="en-US" altLang="zh-CN" spc="-50" dirty="0" err="1">
                <a:solidFill>
                  <a:srgbClr val="FFFF00"/>
                </a:solidFill>
                <a:latin typeface="微软雅黑" panose="020B0503020204020204" pitchFamily="34" charset="-122"/>
                <a:ea typeface="微软雅黑" panose="020B0503020204020204" pitchFamily="34" charset="-122"/>
              </a:rPr>
              <a:t>i</a:t>
            </a:r>
            <a:r>
              <a:rPr lang="zh-CN" altLang="zh-CN" spc="-50" dirty="0">
                <a:solidFill>
                  <a:srgbClr val="FFFF00"/>
                </a:solidFill>
                <a:latin typeface="微软雅黑" panose="020B0503020204020204" pitchFamily="34" charset="-122"/>
                <a:ea typeface="微软雅黑" panose="020B0503020204020204" pitchFamily="34" charset="-122"/>
              </a:rPr>
              <a:t>+1</a:t>
            </a:r>
            <a:r>
              <a:rPr lang="en-US" altLang="zh-CN" spc="-50" dirty="0">
                <a:latin typeface="微软雅黑" panose="020B0503020204020204" pitchFamily="34" charset="-122"/>
                <a:ea typeface="微软雅黑" panose="020B0503020204020204" pitchFamily="34" charset="-122"/>
              </a:rPr>
              <a:t>	   //</a:t>
            </a:r>
            <a:r>
              <a:rPr lang="zh-CN" altLang="en-US" spc="-50" dirty="0">
                <a:latin typeface="微软雅黑" panose="020B0503020204020204" pitchFamily="34" charset="-122"/>
                <a:ea typeface="微软雅黑" panose="020B0503020204020204" pitchFamily="34" charset="-122"/>
              </a:rPr>
              <a:t>从上个子序列结束后开始</a:t>
            </a:r>
            <a:endParaRPr lang="zh-CN" altLang="zh-CN" spc="-50" dirty="0">
              <a:latin typeface="微软雅黑" panose="020B0503020204020204" pitchFamily="34" charset="-122"/>
              <a:ea typeface="微软雅黑" panose="020B0503020204020204" pitchFamily="34" charset="-122"/>
            </a:endParaRP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marL="216000" lvl="0" indent="-216000" eaLnBrk="0" fontAlgn="base" hangingPunct="0">
              <a:spcBef>
                <a:spcPct val="0"/>
              </a:spcBef>
              <a:spcAft>
                <a:spcPct val="0"/>
              </a:spcAft>
              <a:buFont typeface="+mj-lt"/>
              <a:buAutoNum type="arabicPeriod"/>
            </a:pPr>
            <a:r>
              <a:rPr lang="en-US" altLang="zh-CN" spc="-50" dirty="0">
                <a:latin typeface="微软雅黑" panose="020B0503020204020204" pitchFamily="34" charset="-122"/>
                <a:ea typeface="微软雅黑" panose="020B0503020204020204" pitchFamily="34" charset="-122"/>
              </a:rPr>
              <a:t>  </a:t>
            </a:r>
            <a:r>
              <a:rPr lang="zh-CN" altLang="zh-CN" b="1" spc="-50" dirty="0">
                <a:latin typeface="微软雅黑" panose="020B0503020204020204" pitchFamily="34" charset="-122"/>
                <a:ea typeface="微软雅黑" panose="020B0503020204020204" pitchFamily="34" charset="-122"/>
              </a:rPr>
              <a:t>end</a:t>
            </a:r>
          </a:p>
          <a:p>
            <a:pPr lvl="0" eaLnBrk="0" fontAlgn="base" hangingPunct="0">
              <a:spcBef>
                <a:spcPct val="0"/>
              </a:spcBef>
              <a:spcAft>
                <a:spcPct val="0"/>
              </a:spcAft>
            </a:pPr>
            <a:r>
              <a:rPr lang="zh-CN" altLang="zh-CN" spc="-5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972C283-1C43-C47F-4C49-EB40D067381A}"/>
                  </a:ext>
                </a:extLst>
              </p:cNvPr>
              <p:cNvSpPr txBox="1"/>
              <p:nvPr/>
            </p:nvSpPr>
            <p:spPr>
              <a:xfrm>
                <a:off x="235860" y="5659990"/>
                <a:ext cx="6062720" cy="424796"/>
              </a:xfrm>
              <a:prstGeom prst="rect">
                <a:avLst/>
              </a:prstGeom>
              <a:noFill/>
            </p:spPr>
            <p:txBody>
              <a:bodyPr wrap="square">
                <a:spAutoFit/>
              </a:bodyPr>
              <a:lstStyle/>
              <a:p>
                <a:pPr marL="342900" indent="-342900">
                  <a:buFont typeface="Wingdings" pitchFamily="2" charset="2"/>
                  <a:buChar char="ü"/>
                </a:pPr>
                <a14:m>
                  <m:oMath xmlns:m="http://schemas.openxmlformats.org/officeDocument/2006/math">
                    <m:sSub>
                      <m:sSubPr>
                        <m:ctrlPr>
                          <a:rPr kumimoji="1" lang="en-US" altLang="zh-CN" sz="2000" i="1" smtClean="0">
                            <a:solidFill>
                              <a:srgbClr val="C00000"/>
                            </a:solidFill>
                            <a:latin typeface="Cambria Math" panose="02040503050406030204" pitchFamily="18" charset="0"/>
                            <a:ea typeface="Microsoft YaHei" panose="020B0503020204020204" pitchFamily="34" charset="-122"/>
                          </a:rPr>
                        </m:ctrlPr>
                      </m:sSubPr>
                      <m:e>
                        <m:r>
                          <a:rPr kumimoji="1" lang="en-US" altLang="zh-CN" sz="2000" b="0" i="1" smtClean="0">
                            <a:solidFill>
                              <a:schemeClr val="tx1"/>
                            </a:solidFill>
                            <a:latin typeface="Cambria Math" panose="02040503050406030204" pitchFamily="18" charset="0"/>
                            <a:ea typeface="Microsoft YaHei" panose="020B0503020204020204" pitchFamily="34" charset="-122"/>
                          </a:rPr>
                          <m:t>∀</m:t>
                        </m:r>
                        <m:r>
                          <a:rPr kumimoji="1" lang="en-US" altLang="zh-CN" sz="2000" b="0" i="1" smtClean="0">
                            <a:solidFill>
                              <a:schemeClr val="tx1"/>
                            </a:solidFill>
                            <a:latin typeface="Cambria Math" panose="02040503050406030204" pitchFamily="18" charset="0"/>
                            <a:ea typeface="Microsoft YaHei" panose="020B0503020204020204" pitchFamily="34" charset="-122"/>
                          </a:rPr>
                          <m:t>𝑡</m:t>
                        </m:r>
                        <m:r>
                          <a:rPr kumimoji="1" lang="en-US" altLang="zh-CN" sz="2000" b="0" i="1" smtClean="0">
                            <a:solidFill>
                              <a:schemeClr val="tx1"/>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chemeClr val="tx1"/>
                                </a:solidFill>
                                <a:latin typeface="Cambria Math" panose="02040503050406030204" pitchFamily="18" charset="0"/>
                                <a:ea typeface="Microsoft YaHei" panose="020B0503020204020204" pitchFamily="34" charset="-122"/>
                              </a:rPr>
                            </m:ctrlPr>
                          </m:dPr>
                          <m:e>
                            <m:r>
                              <a:rPr kumimoji="1" lang="en-US" altLang="zh-CN" sz="2000" b="0" i="1" smtClean="0">
                                <a:solidFill>
                                  <a:schemeClr val="tx1"/>
                                </a:solidFill>
                                <a:latin typeface="Cambria Math" panose="02040503050406030204" pitchFamily="18" charset="0"/>
                                <a:ea typeface="Microsoft YaHei" panose="020B0503020204020204" pitchFamily="34" charset="-122"/>
                              </a:rPr>
                              <m:t>𝑘</m:t>
                            </m:r>
                            <m:r>
                              <a:rPr kumimoji="1" lang="en-US" altLang="zh-CN" sz="2000" b="0" i="1" smtClean="0">
                                <a:solidFill>
                                  <a:schemeClr val="tx1"/>
                                </a:solidFill>
                                <a:latin typeface="Cambria Math" panose="02040503050406030204" pitchFamily="18" charset="0"/>
                                <a:ea typeface="Microsoft YaHei" panose="020B0503020204020204" pitchFamily="34" charset="-122"/>
                              </a:rPr>
                              <m:t>,</m:t>
                            </m:r>
                            <m:r>
                              <a:rPr kumimoji="1" lang="en-US" altLang="zh-CN" sz="2000" b="0" i="1" smtClean="0">
                                <a:solidFill>
                                  <a:schemeClr val="tx1"/>
                                </a:solidFill>
                                <a:latin typeface="Cambria Math" panose="02040503050406030204" pitchFamily="18" charset="0"/>
                                <a:ea typeface="Microsoft YaHei" panose="020B0503020204020204" pitchFamily="34" charset="-122"/>
                              </a:rPr>
                              <m:t>𝑖</m:t>
                            </m:r>
                          </m:e>
                        </m:d>
                        <m:r>
                          <a:rPr kumimoji="1" lang="en-US" altLang="zh-CN" sz="2000" b="0" i="1" smtClean="0">
                            <a:solidFill>
                              <a:schemeClr val="tx1"/>
                            </a:solidFill>
                            <a:latin typeface="Cambria Math" panose="02040503050406030204" pitchFamily="18" charset="0"/>
                            <a:ea typeface="Microsoft YaHei" panose="020B0503020204020204" pitchFamily="34" charset="-122"/>
                          </a:rPr>
                          <m:t>:</m:t>
                        </m:r>
                        <m:r>
                          <a:rPr kumimoji="1" lang="zh-CN" altLang="en-US" sz="2000" b="0" i="1" smtClean="0">
                            <a:solidFill>
                              <a:schemeClr val="tx1"/>
                            </a:solidFill>
                            <a:latin typeface="Cambria Math" panose="02040503050406030204" pitchFamily="18" charset="0"/>
                            <a:ea typeface="Microsoft YaHei" panose="020B0503020204020204" pitchFamily="34" charset="-122"/>
                          </a:rPr>
                          <m:t> </m:t>
                        </m:r>
                        <m:r>
                          <a:rPr kumimoji="1" lang="en-US" altLang="zh-CN" sz="2000" i="1">
                            <a:solidFill>
                              <a:srgbClr val="C00000"/>
                            </a:solidFill>
                            <a:latin typeface="Cambria Math" panose="02040503050406030204" pitchFamily="18" charset="0"/>
                            <a:ea typeface="Microsoft YaHei" panose="020B0503020204020204" pitchFamily="34" charset="-122"/>
                          </a:rPr>
                          <m:t>𝑠</m:t>
                        </m:r>
                      </m:e>
                      <m:sub>
                        <m:r>
                          <a:rPr kumimoji="1" lang="en-US" altLang="zh-CN" sz="2000" i="1">
                            <a:solidFill>
                              <a:srgbClr val="C00000"/>
                            </a:solidFill>
                            <a:latin typeface="Cambria Math" panose="02040503050406030204" pitchFamily="18" charset="0"/>
                            <a:ea typeface="Microsoft YaHei" panose="020B0503020204020204" pitchFamily="34" charset="-122"/>
                          </a:rPr>
                          <m:t>𝑘</m:t>
                        </m:r>
                      </m:sub>
                    </m:sSub>
                    <m:r>
                      <a:rPr kumimoji="1" lang="en-US" altLang="zh-CN" sz="2000" i="1">
                        <a:solidFill>
                          <a:srgbClr val="C00000"/>
                        </a:solidFill>
                        <a:latin typeface="Cambria Math" panose="02040503050406030204" pitchFamily="18" charset="0"/>
                        <a:ea typeface="Microsoft YaHei" panose="020B0503020204020204" pitchFamily="34" charset="-122"/>
                      </a:rPr>
                      <m:t>+…+</m:t>
                    </m:r>
                    <m:sSub>
                      <m:sSubPr>
                        <m:ctrlPr>
                          <a:rPr kumimoji="1" lang="en-US" altLang="zh-CN" sz="2000" i="1">
                            <a:solidFill>
                              <a:srgbClr val="C00000"/>
                            </a:solidFill>
                            <a:latin typeface="Cambria Math" panose="02040503050406030204" pitchFamily="18" charset="0"/>
                            <a:ea typeface="Microsoft YaHei" panose="020B0503020204020204" pitchFamily="34" charset="-122"/>
                          </a:rPr>
                        </m:ctrlPr>
                      </m:sSubPr>
                      <m:e>
                        <m:r>
                          <a:rPr kumimoji="1" lang="en-US" altLang="zh-CN" sz="2000" i="1">
                            <a:solidFill>
                              <a:srgbClr val="C00000"/>
                            </a:solidFill>
                            <a:latin typeface="Cambria Math" panose="02040503050406030204" pitchFamily="18" charset="0"/>
                            <a:ea typeface="Microsoft YaHei" panose="020B0503020204020204" pitchFamily="34" charset="-122"/>
                          </a:rPr>
                          <m:t>𝑠</m:t>
                        </m:r>
                      </m:e>
                      <m:sub>
                        <m:r>
                          <a:rPr kumimoji="1" lang="en-US" altLang="zh-CN" sz="2000" b="0" i="1" smtClean="0">
                            <a:solidFill>
                              <a:srgbClr val="C00000"/>
                            </a:solidFill>
                            <a:latin typeface="Cambria Math" panose="02040503050406030204" pitchFamily="18" charset="0"/>
                            <a:ea typeface="Microsoft YaHei" panose="020B0503020204020204" pitchFamily="34" charset="-122"/>
                          </a:rPr>
                          <m:t>𝑡</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i="1" smtClean="0">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𝑗</m:t>
                        </m:r>
                      </m:sub>
                    </m:sSub>
                    <m:r>
                      <a:rPr kumimoji="1" lang="en-US" altLang="zh-CN" sz="2000" i="1">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𝑘</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𝑡</m:t>
                        </m:r>
                      </m:sub>
                    </m:sSub>
                  </m:oMath>
                </a14:m>
                <a:endParaRPr kumimoji="1" lang="en-US" altLang="zh-CN" sz="2000"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972C283-1C43-C47F-4C49-EB40D067381A}"/>
                  </a:ext>
                </a:extLst>
              </p:cNvPr>
              <p:cNvSpPr txBox="1">
                <a:spLocks noRot="1" noChangeAspect="1" noMove="1" noResize="1" noEditPoints="1" noAdjustHandles="1" noChangeArrowheads="1" noChangeShapeType="1" noTextEdit="1"/>
              </p:cNvSpPr>
              <p:nvPr/>
            </p:nvSpPr>
            <p:spPr>
              <a:xfrm>
                <a:off x="235860" y="5659990"/>
                <a:ext cx="6062720" cy="424796"/>
              </a:xfrm>
              <a:prstGeom prst="rect">
                <a:avLst/>
              </a:prstGeom>
              <a:blipFill>
                <a:blip r:embed="rId4"/>
                <a:stretch>
                  <a:fillRect l="-905" t="-2857"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1BEF437-1284-004B-F41A-4DA567646916}"/>
                  </a:ext>
                </a:extLst>
              </p:cNvPr>
              <p:cNvSpPr txBox="1"/>
              <p:nvPr/>
            </p:nvSpPr>
            <p:spPr>
              <a:xfrm>
                <a:off x="231478" y="6209716"/>
                <a:ext cx="3591038" cy="400110"/>
              </a:xfrm>
              <a:prstGeom prst="rect">
                <a:avLst/>
              </a:prstGeom>
              <a:noFill/>
            </p:spPr>
            <p:txBody>
              <a:bodyPr wrap="square">
                <a:spAutoFit/>
              </a:bodyPr>
              <a:lstStyle/>
              <a:p>
                <a:pPr marL="342900" indent="-342900">
                  <a:buFont typeface="Wingdings" pitchFamily="2" charset="2"/>
                  <a:buChar char="ü"/>
                </a:pPr>
                <a14:m>
                  <m:oMath xmlns:m="http://schemas.openxmlformats.org/officeDocument/2006/math">
                    <m:sSub>
                      <m:sSubPr>
                        <m:ctrlPr>
                          <a:rPr kumimoji="1" lang="en-US" altLang="zh-CN" sz="2000" i="1" smtClean="0">
                            <a:solidFill>
                              <a:srgbClr val="C00000"/>
                            </a:solidFill>
                            <a:latin typeface="Cambria Math" panose="02040503050406030204" pitchFamily="18" charset="0"/>
                            <a:ea typeface="Microsoft YaHei" panose="020B0503020204020204" pitchFamily="34" charset="-122"/>
                          </a:rPr>
                        </m:ctrlPr>
                      </m:sSubPr>
                      <m:e>
                        <m:r>
                          <a:rPr kumimoji="1" lang="en-US" altLang="zh-CN" sz="2000" i="1">
                            <a:solidFill>
                              <a:srgbClr val="C00000"/>
                            </a:solidFill>
                            <a:latin typeface="Cambria Math" panose="02040503050406030204" pitchFamily="18" charset="0"/>
                            <a:ea typeface="Microsoft YaHei" panose="020B0503020204020204" pitchFamily="34" charset="-122"/>
                          </a:rPr>
                          <m:t>𝑠</m:t>
                        </m:r>
                      </m:e>
                      <m:sub>
                        <m:r>
                          <a:rPr kumimoji="1" lang="en-US" altLang="zh-CN" sz="2000" i="1">
                            <a:solidFill>
                              <a:srgbClr val="C00000"/>
                            </a:solidFill>
                            <a:latin typeface="Cambria Math" panose="02040503050406030204" pitchFamily="18" charset="0"/>
                            <a:ea typeface="Microsoft YaHei" panose="020B0503020204020204" pitchFamily="34" charset="-122"/>
                          </a:rPr>
                          <m:t>𝑘</m:t>
                        </m:r>
                      </m:sub>
                    </m:sSub>
                    <m:r>
                      <a:rPr kumimoji="1" lang="en-US" altLang="zh-CN" sz="2000" i="1">
                        <a:solidFill>
                          <a:srgbClr val="C00000"/>
                        </a:solidFill>
                        <a:latin typeface="Cambria Math" panose="02040503050406030204" pitchFamily="18" charset="0"/>
                        <a:ea typeface="Microsoft YaHei" panose="020B0503020204020204" pitchFamily="34" charset="-122"/>
                      </a:rPr>
                      <m:t>+…+</m:t>
                    </m:r>
                    <m:sSub>
                      <m:sSubPr>
                        <m:ctrlPr>
                          <a:rPr kumimoji="1" lang="en-US" altLang="zh-CN" sz="2000" i="1">
                            <a:solidFill>
                              <a:srgbClr val="C00000"/>
                            </a:solidFill>
                            <a:latin typeface="Cambria Math" panose="02040503050406030204" pitchFamily="18" charset="0"/>
                            <a:ea typeface="Microsoft YaHei" panose="020B0503020204020204" pitchFamily="34" charset="-122"/>
                          </a:rPr>
                        </m:ctrlPr>
                      </m:sSubPr>
                      <m:e>
                        <m:r>
                          <a:rPr kumimoji="1" lang="en-US" altLang="zh-CN" sz="2000" i="1">
                            <a:solidFill>
                              <a:srgbClr val="C00000"/>
                            </a:solidFill>
                            <a:latin typeface="Cambria Math" panose="02040503050406030204" pitchFamily="18" charset="0"/>
                            <a:ea typeface="Microsoft YaHei" panose="020B0503020204020204" pitchFamily="34" charset="-122"/>
                          </a:rPr>
                          <m:t>𝑠</m:t>
                        </m:r>
                      </m:e>
                      <m:sub>
                        <m:r>
                          <a:rPr kumimoji="1" lang="en-US" altLang="zh-CN" sz="2000" i="1">
                            <a:solidFill>
                              <a:srgbClr val="C00000"/>
                            </a:solidFill>
                            <a:latin typeface="Cambria Math" panose="02040503050406030204" pitchFamily="18" charset="0"/>
                            <a:ea typeface="Microsoft YaHei" panose="020B0503020204020204" pitchFamily="34" charset="-122"/>
                          </a:rPr>
                          <m:t>𝑖</m:t>
                        </m:r>
                        <m:r>
                          <a:rPr kumimoji="1" lang="en-US" altLang="zh-CN" sz="2000" i="1">
                            <a:solidFill>
                              <a:srgbClr val="C00000"/>
                            </a:solidFill>
                            <a:latin typeface="Cambria Math" panose="02040503050406030204" pitchFamily="18" charset="0"/>
                            <a:ea typeface="Microsoft YaHei" panose="020B0503020204020204" pitchFamily="34" charset="-122"/>
                          </a:rPr>
                          <m:t>−1</m:t>
                        </m:r>
                      </m:sub>
                    </m:sSub>
                    <m:r>
                      <a:rPr kumimoji="1" lang="en-US" altLang="zh-CN" sz="2000" b="0" i="1" smtClean="0">
                        <a:latin typeface="Cambria Math" panose="02040503050406030204" pitchFamily="18" charset="0"/>
                        <a:ea typeface="Microsoft YaHei" panose="020B0503020204020204" pitchFamily="34" charset="-122"/>
                      </a:rPr>
                      <m:t>+</m:t>
                    </m:r>
                    <m:sSub>
                      <m:sSubPr>
                        <m:ctrlPr>
                          <a:rPr kumimoji="1" lang="en-US" altLang="zh-CN" sz="2000" b="0" i="1" smtClean="0">
                            <a:latin typeface="Cambria Math" panose="02040503050406030204" pitchFamily="18" charset="0"/>
                            <a:ea typeface="Microsoft YaHei" panose="020B0503020204020204" pitchFamily="34" charset="-122"/>
                          </a:rPr>
                        </m:ctrlPr>
                      </m:sSubPr>
                      <m:e>
                        <m:r>
                          <a:rPr kumimoji="1" lang="en-US" altLang="zh-CN" sz="2000" b="0" i="1" smtClean="0">
                            <a:latin typeface="Cambria Math" panose="02040503050406030204" pitchFamily="18" charset="0"/>
                            <a:ea typeface="Microsoft YaHei" panose="020B0503020204020204" pitchFamily="34" charset="-122"/>
                          </a:rPr>
                          <m:t>𝑠</m:t>
                        </m:r>
                      </m:e>
                      <m:sub>
                        <m:r>
                          <a:rPr kumimoji="1" lang="en-US" altLang="zh-CN" sz="2000" b="0" i="1" smtClean="0">
                            <a:latin typeface="Cambria Math" panose="02040503050406030204" pitchFamily="18" charset="0"/>
                            <a:ea typeface="Microsoft YaHei" panose="020B0503020204020204" pitchFamily="34" charset="-122"/>
                          </a:rPr>
                          <m:t>𝑖</m:t>
                        </m:r>
                      </m:sub>
                    </m:sSub>
                    <m:r>
                      <a:rPr kumimoji="1" lang="en-US" altLang="zh-CN" sz="2000" b="0" i="1" smtClean="0">
                        <a:latin typeface="Cambria Math" panose="02040503050406030204" pitchFamily="18" charset="0"/>
                        <a:ea typeface="Microsoft YaHei" panose="020B0503020204020204" pitchFamily="34" charset="-122"/>
                      </a:rPr>
                      <m:t>&lt;0</m:t>
                    </m:r>
                  </m:oMath>
                </a14:m>
                <a:endParaRPr kumimoji="1" lang="en-US" altLang="zh-CN" sz="2000" dirty="0">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51BEF437-1284-004B-F41A-4DA567646916}"/>
                  </a:ext>
                </a:extLst>
              </p:cNvPr>
              <p:cNvSpPr txBox="1">
                <a:spLocks noRot="1" noChangeAspect="1" noMove="1" noResize="1" noEditPoints="1" noAdjustHandles="1" noChangeArrowheads="1" noChangeShapeType="1" noTextEdit="1"/>
              </p:cNvSpPr>
              <p:nvPr/>
            </p:nvSpPr>
            <p:spPr>
              <a:xfrm>
                <a:off x="231478" y="6209716"/>
                <a:ext cx="3591038" cy="400110"/>
              </a:xfrm>
              <a:prstGeom prst="rect">
                <a:avLst/>
              </a:prstGeom>
              <a:blipFill>
                <a:blip r:embed="rId5"/>
                <a:stretch>
                  <a:fillRect l="-1528" t="-4615" b="-23077"/>
                </a:stretch>
              </a:blipFill>
            </p:spPr>
            <p:txBody>
              <a:bodyPr/>
              <a:lstStyle/>
              <a:p>
                <a:r>
                  <a:rPr lang="zh-CN" altLang="en-US">
                    <a:noFill/>
                  </a:rPr>
                  <a:t> </a:t>
                </a:r>
              </a:p>
            </p:txBody>
          </p:sp>
        </mc:Fallback>
      </mc:AlternateContent>
      <p:sp>
        <p:nvSpPr>
          <p:cNvPr id="15" name="下箭头 14">
            <a:extLst>
              <a:ext uri="{FF2B5EF4-FFF2-40B4-BE49-F238E27FC236}">
                <a16:creationId xmlns:a16="http://schemas.microsoft.com/office/drawing/2014/main" id="{E0BE23AC-FD24-7D32-48EB-955EF717D6A0}"/>
              </a:ext>
            </a:extLst>
          </p:cNvPr>
          <p:cNvSpPr/>
          <p:nvPr/>
        </p:nvSpPr>
        <p:spPr>
          <a:xfrm>
            <a:off x="2106386" y="5371322"/>
            <a:ext cx="876584" cy="278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891493E-8F31-9C94-A647-D4821AAA360E}"/>
              </a:ext>
            </a:extLst>
          </p:cNvPr>
          <p:cNvSpPr/>
          <p:nvPr/>
        </p:nvSpPr>
        <p:spPr>
          <a:xfrm>
            <a:off x="1159329" y="4310743"/>
            <a:ext cx="2269671" cy="3755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3029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3" grpId="0"/>
      <p:bldP spid="15"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算法优化 </a:t>
            </a:r>
            <a:r>
              <a:rPr lang="en-US" altLang="zh-CN" sz="2800" dirty="0"/>
              <a:t>– </a:t>
            </a:r>
            <a:r>
              <a:rPr lang="zh-CN" altLang="en-US" sz="2800" dirty="0"/>
              <a:t>空间复杂度</a:t>
            </a:r>
          </a:p>
        </p:txBody>
      </p:sp>
      <p:sp>
        <p:nvSpPr>
          <p:cNvPr id="3" name="副标题 2"/>
          <p:cNvSpPr>
            <a:spLocks noGrp="1"/>
          </p:cNvSpPr>
          <p:nvPr>
            <p:ph type="subTitle" idx="1"/>
          </p:nvPr>
        </p:nvSpPr>
        <p:spPr/>
        <p:txBody>
          <a:bodyPr/>
          <a:lstStyle/>
          <a:p>
            <a:r>
              <a:rPr lang="en-US" altLang="zh-CN" dirty="0"/>
              <a:t>1.4 </a:t>
            </a:r>
            <a:r>
              <a:rPr lang="zh-CN" altLang="en-US" dirty="0"/>
              <a:t>算法分析与优化</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91960" cy="969803"/>
          </a:xfrm>
        </p:spPr>
        <p:txBody>
          <a:bodyPr>
            <a:normAutofit/>
          </a:bodyPr>
          <a:lstStyle/>
          <a:p>
            <a:pPr algn="just">
              <a:lnSpc>
                <a:spcPct val="110000"/>
              </a:lnSpc>
            </a:pPr>
            <a:r>
              <a:rPr lang="zh-CN" altLang="en-US" sz="2400" b="1" dirty="0"/>
              <a:t>例</a:t>
            </a:r>
            <a:r>
              <a:rPr lang="zh-CN" altLang="en-US" sz="2400" dirty="0"/>
              <a:t>：</a:t>
            </a:r>
            <a:r>
              <a:rPr lang="zh-CN" altLang="zh-CN" sz="2400" dirty="0"/>
              <a:t>假设需要输出由小到大，从</a:t>
            </a:r>
            <a:r>
              <a:rPr lang="en-US" altLang="zh-CN" sz="2400" dirty="0"/>
              <a:t>1 </a:t>
            </a:r>
            <a:r>
              <a:rPr lang="zh-CN" altLang="zh-CN" sz="2400" dirty="0"/>
              <a:t>到</a:t>
            </a:r>
            <a:r>
              <a:rPr lang="en-US" altLang="zh-CN" sz="2400" dirty="0"/>
              <a:t>n</a:t>
            </a:r>
            <a:r>
              <a:rPr lang="zh-CN" altLang="zh-CN" sz="2400" dirty="0"/>
              <a:t>的所有的数字。可用递归调用完成。</a:t>
            </a:r>
            <a:endParaRPr lang="en-US" altLang="zh-CN" sz="2400" dirty="0"/>
          </a:p>
        </p:txBody>
      </p:sp>
      <p:sp>
        <p:nvSpPr>
          <p:cNvPr id="6" name="任意多边形: 形状 5">
            <a:extLst>
              <a:ext uri="{FF2B5EF4-FFF2-40B4-BE49-F238E27FC236}">
                <a16:creationId xmlns:a16="http://schemas.microsoft.com/office/drawing/2014/main" id="{27FD6F10-ABD6-443F-AD55-CDE923DFA604}"/>
              </a:ext>
            </a:extLst>
          </p:cNvPr>
          <p:cNvSpPr/>
          <p:nvPr/>
        </p:nvSpPr>
        <p:spPr>
          <a:xfrm>
            <a:off x="6584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a:t>
            </a: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zh-CN" b="1" spc="-100" dirty="0">
                <a:latin typeface="微软雅黑" panose="020B0503020204020204" pitchFamily="34" charset="-122"/>
                <a:ea typeface="微软雅黑" panose="020B0503020204020204" pitchFamily="34" charset="-122"/>
              </a:rPr>
              <a:t>递归算法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spc="-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初始调用：</a:t>
            </a:r>
            <a:r>
              <a:rPr lang="en-US" altLang="zh-CN" dirty="0" err="1">
                <a:latin typeface="微软雅黑" panose="020B0503020204020204" pitchFamily="34" charset="-122"/>
                <a:ea typeface="微软雅黑" panose="020B0503020204020204" pitchFamily="34" charset="-122"/>
              </a:rPr>
              <a:t>RecursivePrintt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if</a:t>
            </a:r>
            <a:r>
              <a:rPr lang="en-US" altLang="zh-CN" dirty="0">
                <a:latin typeface="微软雅黑" panose="020B0503020204020204" pitchFamily="34" charset="-122"/>
                <a:ea typeface="微软雅黑" panose="020B0503020204020204" pitchFamily="34" charset="-122"/>
              </a:rPr>
              <a:t> n&gt;0 </a:t>
            </a:r>
            <a:r>
              <a:rPr lang="en-US" altLang="zh-CN" b="1" dirty="0">
                <a:latin typeface="微软雅黑" panose="020B0503020204020204" pitchFamily="34" charset="-122"/>
                <a:ea typeface="微软雅黑" panose="020B0503020204020204" pitchFamily="34" charset="-122"/>
              </a:rPr>
              <a:t>then</a:t>
            </a:r>
            <a:endParaRPr lang="zh-CN" altLang="zh-CN" b="1"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RecursivePrint</a:t>
            </a:r>
            <a:r>
              <a:rPr lang="en-US" altLang="zh-CN" dirty="0">
                <a:latin typeface="微软雅黑" panose="020B0503020204020204" pitchFamily="34" charset="-122"/>
                <a:ea typeface="微软雅黑" panose="020B0503020204020204" pitchFamily="34" charset="-122"/>
              </a:rPr>
              <a:t>(n-1)</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a:t>
            </a:r>
            <a:r>
              <a:rPr lang="en-US" altLang="zh-CN"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7" name="任意多边形: 形状 6">
            <a:extLst>
              <a:ext uri="{FF2B5EF4-FFF2-40B4-BE49-F238E27FC236}">
                <a16:creationId xmlns:a16="http://schemas.microsoft.com/office/drawing/2014/main" id="{1F4FF27B-8E60-4597-96D2-6EF78BBCC73A}"/>
              </a:ext>
            </a:extLst>
          </p:cNvPr>
          <p:cNvSpPr/>
          <p:nvPr/>
        </p:nvSpPr>
        <p:spPr>
          <a:xfrm>
            <a:off x="6221080" y="1784840"/>
            <a:ext cx="5330840" cy="3064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spc="-100" dirty="0">
                <a:latin typeface="微软雅黑" panose="020B0503020204020204" pitchFamily="34" charset="-122"/>
                <a:ea typeface="微软雅黑" panose="020B0503020204020204" pitchFamily="34" charset="-122"/>
              </a:rPr>
              <a:t>算法</a:t>
            </a:r>
            <a:r>
              <a:rPr lang="en-US" altLang="zh-CN" spc="-100" dirty="0">
                <a:latin typeface="微软雅黑" panose="020B0503020204020204" pitchFamily="34" charset="-122"/>
                <a:ea typeface="微软雅黑" panose="020B0503020204020204" pitchFamily="34" charset="-122"/>
              </a:rPr>
              <a:t>1-10</a:t>
            </a:r>
            <a:r>
              <a:rPr lang="zh-CN" altLang="zh-CN" spc="-100" dirty="0">
                <a:latin typeface="微软雅黑" panose="020B0503020204020204" pitchFamily="34" charset="-122"/>
                <a:ea typeface="微软雅黑" panose="020B0503020204020204" pitchFamily="34" charset="-122"/>
              </a:rPr>
              <a:t>：输出</a:t>
            </a:r>
            <a:r>
              <a:rPr lang="en-US" altLang="zh-CN" spc="-100" dirty="0">
                <a:latin typeface="微软雅黑" panose="020B0503020204020204" pitchFamily="34" charset="-122"/>
                <a:ea typeface="微软雅黑" panose="020B0503020204020204" pitchFamily="34" charset="-122"/>
              </a:rPr>
              <a:t>1~n</a:t>
            </a:r>
            <a:r>
              <a:rPr lang="zh-CN" altLang="zh-CN" spc="-100" dirty="0">
                <a:latin typeface="微软雅黑" panose="020B0503020204020204" pitchFamily="34" charset="-122"/>
                <a:ea typeface="微软雅黑" panose="020B0503020204020204" pitchFamily="34" charset="-122"/>
              </a:rPr>
              <a:t>的</a:t>
            </a:r>
            <a:r>
              <a:rPr lang="zh-CN" altLang="en-US" b="1" spc="-100" dirty="0">
                <a:latin typeface="微软雅黑" panose="020B0503020204020204" pitchFamily="34" charset="-122"/>
                <a:ea typeface="微软雅黑" panose="020B0503020204020204" pitchFamily="34" charset="-122"/>
              </a:rPr>
              <a:t>循环</a:t>
            </a:r>
            <a:r>
              <a:rPr lang="zh-CN" altLang="zh-CN" b="1" spc="-100" dirty="0">
                <a:latin typeface="微软雅黑" panose="020B0503020204020204" pitchFamily="34" charset="-122"/>
                <a:ea typeface="微软雅黑" panose="020B0503020204020204" pitchFamily="34" charset="-122"/>
              </a:rPr>
              <a:t>算法</a:t>
            </a:r>
            <a:r>
              <a:rPr lang="en-US" altLang="zh-CN" b="1" spc="-100" dirty="0">
                <a:latin typeface="微软雅黑" panose="020B0503020204020204" pitchFamily="34" charset="-122"/>
                <a:ea typeface="微软雅黑" panose="020B0503020204020204" pitchFamily="34" charset="-122"/>
              </a:rPr>
              <a:t> </a:t>
            </a:r>
            <a:r>
              <a:rPr lang="en-US" altLang="zh-CN" spc="-100" dirty="0" err="1">
                <a:latin typeface="微软雅黑" panose="020B0503020204020204" pitchFamily="34" charset="-122"/>
                <a:ea typeface="微软雅黑" panose="020B0503020204020204" pitchFamily="34" charset="-122"/>
              </a:rPr>
              <a:t>RecursivePrint</a:t>
            </a:r>
            <a:r>
              <a:rPr lang="en-US" altLang="zh-CN" spc="-100" dirty="0">
                <a:latin typeface="微软雅黑" panose="020B0503020204020204" pitchFamily="34" charset="-122"/>
                <a:ea typeface="微软雅黑" panose="020B0503020204020204" pitchFamily="34" charset="-122"/>
              </a:rPr>
              <a:t>(n)</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r>
              <a:rPr lang="zh-CN" altLang="zh-CN" dirty="0">
                <a:latin typeface="微软雅黑" panose="020B0503020204020204" pitchFamily="34" charset="-122"/>
                <a:ea typeface="微软雅黑" panose="020B0503020204020204" pitchFamily="34" charset="-122"/>
              </a:rPr>
              <a:t>输入：正整数 </a:t>
            </a:r>
            <a:r>
              <a:rPr lang="en-US" altLang="zh-CN" dirty="0">
                <a:latin typeface="微软雅黑" panose="020B0503020204020204" pitchFamily="34" charset="-122"/>
                <a:ea typeface="微软雅黑" panose="020B0503020204020204" pitchFamily="34" charset="-122"/>
              </a:rPr>
              <a:t>n &gt; 0</a:t>
            </a:r>
            <a:endParaRPr lang="zh-CN"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输出：从</a:t>
            </a:r>
            <a:r>
              <a:rPr lang="en-US" altLang="zh-CN" dirty="0">
                <a:latin typeface="微软雅黑" panose="020B0503020204020204" pitchFamily="34" charset="-122"/>
                <a:ea typeface="微软雅黑" panose="020B0503020204020204" pitchFamily="34" charset="-122"/>
              </a:rPr>
              <a:t> 1 </a:t>
            </a:r>
            <a:r>
              <a:rPr lang="zh-CN" altLang="zh-CN" dirty="0">
                <a:latin typeface="微软雅黑" panose="020B0503020204020204" pitchFamily="34" charset="-122"/>
                <a:ea typeface="微软雅黑" panose="020B0503020204020204" pitchFamily="34" charset="-122"/>
              </a:rPr>
              <a:t>到 </a:t>
            </a:r>
            <a:r>
              <a:rPr lang="en-US" altLang="zh-CN" dirty="0">
                <a:latin typeface="微软雅黑" panose="020B0503020204020204" pitchFamily="34" charset="-122"/>
                <a:ea typeface="微软雅黑" panose="020B0503020204020204" pitchFamily="34" charset="-122"/>
              </a:rPr>
              <a:t>n </a:t>
            </a:r>
            <a:r>
              <a:rPr lang="zh-CN" altLang="zh-CN" dirty="0">
                <a:latin typeface="微软雅黑" panose="020B0503020204020204" pitchFamily="34" charset="-122"/>
                <a:ea typeface="微软雅黑" panose="020B0503020204020204" pitchFamily="34" charset="-122"/>
              </a:rPr>
              <a:t>的数字</a:t>
            </a:r>
            <a:endParaRPr lang="en-US"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i←1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n </a:t>
            </a:r>
            <a:r>
              <a:rPr lang="en-US" altLang="zh-CN" b="1" dirty="0">
                <a:latin typeface="微软雅黑" panose="020B0503020204020204" pitchFamily="34" charset="-122"/>
                <a:ea typeface="微软雅黑" panose="020B0503020204020204" pitchFamily="34" charset="-122"/>
              </a:rPr>
              <a:t>do</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print </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buFont typeface="+mj-lt"/>
              <a:buAutoNum type="arabicPeriod"/>
            </a:pPr>
            <a:r>
              <a:rPr lang="en-US" altLang="zh-CN" b="1" dirty="0">
                <a:latin typeface="微软雅黑" panose="020B0503020204020204" pitchFamily="34" charset="-122"/>
                <a:ea typeface="微软雅黑" panose="020B0503020204020204" pitchFamily="34" charset="-122"/>
              </a:rPr>
              <a:t>end</a:t>
            </a:r>
          </a:p>
          <a:p>
            <a:pPr lvl="0"/>
            <a:r>
              <a:rPr lang="zh-CN" altLang="zh-CN" dirty="0">
                <a:latin typeface="微软雅黑" panose="020B0503020204020204" pitchFamily="34" charset="-122"/>
                <a:ea typeface="微软雅黑" panose="020B0503020204020204" pitchFamily="34" charset="-122"/>
              </a:rPr>
              <a:t>————————————————————</a:t>
            </a:r>
            <a:endParaRPr lang="zh-CN" altLang="zh-CN" dirty="0"/>
          </a:p>
        </p:txBody>
      </p:sp>
      <p:sp>
        <p:nvSpPr>
          <p:cNvPr id="8" name="内容占位符 4">
            <a:extLst>
              <a:ext uri="{FF2B5EF4-FFF2-40B4-BE49-F238E27FC236}">
                <a16:creationId xmlns:a16="http://schemas.microsoft.com/office/drawing/2014/main" id="{642CB2D5-07AE-42FD-A22D-E8DA321100C2}"/>
              </a:ext>
            </a:extLst>
          </p:cNvPr>
          <p:cNvSpPr txBox="1">
            <a:spLocks/>
          </p:cNvSpPr>
          <p:nvPr/>
        </p:nvSpPr>
        <p:spPr>
          <a:xfrm>
            <a:off x="584224" y="4888526"/>
            <a:ext cx="10967695" cy="1610351"/>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dirty="0"/>
              <a:t>递归</a:t>
            </a:r>
            <a:r>
              <a:rPr lang="zh-CN" altLang="zh-CN" sz="2400" b="1" dirty="0"/>
              <a:t>算法</a:t>
            </a:r>
            <a:r>
              <a:rPr lang="zh-CN" altLang="en-US" sz="2400" dirty="0"/>
              <a:t>：</a:t>
            </a:r>
            <a:r>
              <a:rPr lang="zh-CN" altLang="zh-CN" sz="2400" dirty="0"/>
              <a:t>直到</a:t>
            </a:r>
            <a:r>
              <a:rPr lang="en-US" altLang="zh-CN" sz="2400" dirty="0"/>
              <a:t>n=0</a:t>
            </a:r>
            <a:r>
              <a:rPr lang="zh-CN" altLang="zh-CN" sz="2400" dirty="0"/>
              <a:t>开始返回上一层，并从</a:t>
            </a:r>
            <a:r>
              <a:rPr lang="en-US" altLang="zh-CN" sz="2400" dirty="0"/>
              <a:t>1</a:t>
            </a:r>
            <a:r>
              <a:rPr lang="zh-CN" altLang="zh-CN" sz="2400" dirty="0"/>
              <a:t>开始输出，一直到最后打印</a:t>
            </a:r>
            <a:r>
              <a:rPr lang="en-US" altLang="zh-CN" sz="2400" dirty="0"/>
              <a:t>n</a:t>
            </a:r>
            <a:r>
              <a:rPr lang="zh-CN" altLang="zh-CN" sz="2400" dirty="0"/>
              <a:t>。该函数通常只能执行数万次，就会因递归层数过多，系统栈空间不足而报错</a:t>
            </a:r>
            <a:r>
              <a:rPr lang="zh-CN" altLang="en-US" sz="2400" dirty="0"/>
              <a:t>，也称</a:t>
            </a:r>
            <a:r>
              <a:rPr lang="zh-CN" altLang="en-US" sz="2400" b="1" dirty="0"/>
              <a:t>递归爆栈</a:t>
            </a:r>
            <a:r>
              <a:rPr lang="zh-CN" altLang="en-US" sz="2400" dirty="0"/>
              <a:t>。</a:t>
            </a:r>
            <a:r>
              <a:rPr lang="zh-CN" altLang="zh-CN" sz="2400" dirty="0"/>
              <a:t>因为递归时，每次进入更深一层，都需要将当前空间的状态进行存储</a:t>
            </a:r>
            <a:r>
              <a:rPr lang="zh-CN" altLang="en-US" sz="2400" dirty="0"/>
              <a:t>，</a:t>
            </a:r>
            <a:r>
              <a:rPr lang="zh-CN" altLang="zh-CN" sz="2400" dirty="0"/>
              <a:t>消耗一定的内存空间。</a:t>
            </a:r>
            <a:endParaRPr lang="en-US" altLang="zh-CN" sz="2400" dirty="0"/>
          </a:p>
          <a:p>
            <a:pPr algn="just">
              <a:lnSpc>
                <a:spcPct val="110000"/>
              </a:lnSpc>
              <a:spcBef>
                <a:spcPts val="600"/>
              </a:spcBef>
            </a:pPr>
            <a:r>
              <a:rPr lang="zh-CN" altLang="en-US" sz="2400" b="1" dirty="0"/>
              <a:t>循环算法</a:t>
            </a:r>
            <a:r>
              <a:rPr lang="zh-CN" altLang="en-US" sz="2400" dirty="0"/>
              <a:t>：</a:t>
            </a:r>
            <a:r>
              <a:rPr lang="zh-CN" altLang="zh-CN" sz="2400" dirty="0"/>
              <a:t>只涉及两个变量的维护，循环调用多少次</a:t>
            </a:r>
            <a:r>
              <a:rPr lang="zh-CN" altLang="en-US" sz="2400" dirty="0"/>
              <a:t>，</a:t>
            </a:r>
            <a:r>
              <a:rPr lang="zh-CN" altLang="zh-CN" sz="2400" dirty="0"/>
              <a:t>内存</a:t>
            </a:r>
            <a:r>
              <a:rPr lang="zh-CN" altLang="en-US" sz="2400" dirty="0"/>
              <a:t>消耗也</a:t>
            </a:r>
            <a:r>
              <a:rPr lang="zh-CN" altLang="zh-CN" sz="2400" dirty="0"/>
              <a:t>不变。</a:t>
            </a:r>
            <a:r>
              <a:rPr lang="zh-CN" altLang="en-US" sz="2400" dirty="0"/>
              <a:t>不会</a:t>
            </a:r>
            <a:r>
              <a:rPr lang="zh-CN" altLang="zh-CN" sz="2400" dirty="0"/>
              <a:t>内存溢出。</a:t>
            </a:r>
            <a:endParaRPr lang="en-US" altLang="zh-CN" sz="2400" dirty="0"/>
          </a:p>
        </p:txBody>
      </p:sp>
    </p:spTree>
    <p:extLst>
      <p:ext uri="{BB962C8B-B14F-4D97-AF65-F5344CB8AC3E}">
        <p14:creationId xmlns:p14="http://schemas.microsoft.com/office/powerpoint/2010/main" val="3297489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1.5  </a:t>
            </a:r>
            <a:r>
              <a:rPr lang="zh-CN" altLang="en-US" sz="2800" dirty="0"/>
              <a:t>应用场景：数据挖掘</a:t>
            </a:r>
          </a:p>
        </p:txBody>
      </p:sp>
      <p:sp>
        <p:nvSpPr>
          <p:cNvPr id="3" name="副标题 2"/>
          <p:cNvSpPr>
            <a:spLocks noGrp="1"/>
          </p:cNvSpPr>
          <p:nvPr>
            <p:ph type="subTitle" idx="1"/>
          </p:nvPr>
        </p:nvSpPr>
        <p:spPr/>
        <p:txBody>
          <a:bodyPr/>
          <a:lstStyle/>
          <a:p>
            <a:r>
              <a:rPr lang="en-US" altLang="zh-CN" dirty="0"/>
              <a:t>1.5 </a:t>
            </a:r>
            <a:r>
              <a:rPr lang="zh-CN" altLang="en-US" dirty="0"/>
              <a:t>应用场景</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98073"/>
          </a:xfrm>
        </p:spPr>
        <p:txBody>
          <a:bodyPr>
            <a:normAutofit/>
          </a:bodyPr>
          <a:lstStyle/>
          <a:p>
            <a:pPr algn="ctr">
              <a:lnSpc>
                <a:spcPct val="110000"/>
              </a:lnSpc>
            </a:pPr>
            <a:r>
              <a:rPr lang="zh-CN" altLang="en-US" sz="2400" dirty="0"/>
              <a:t>用户画像：基于用户线上行为数据抽象出他</a:t>
            </a:r>
            <a:r>
              <a:rPr lang="en-US" altLang="zh-CN" sz="2400" dirty="0"/>
              <a:t>/</a:t>
            </a:r>
            <a:r>
              <a:rPr lang="zh-CN" altLang="en-US" sz="2400" dirty="0"/>
              <a:t>她的信息全貌</a:t>
            </a:r>
            <a:endParaRPr lang="en-US" altLang="zh-CN" sz="2400" dirty="0"/>
          </a:p>
        </p:txBody>
      </p:sp>
      <p:pic>
        <p:nvPicPr>
          <p:cNvPr id="6" name="图片 5">
            <a:extLst>
              <a:ext uri="{FF2B5EF4-FFF2-40B4-BE49-F238E27FC236}">
                <a16:creationId xmlns:a16="http://schemas.microsoft.com/office/drawing/2014/main" id="{A64D1BB0-0B27-4695-82D2-F217C418A6D4}"/>
              </a:ext>
            </a:extLst>
          </p:cNvPr>
          <p:cNvPicPr>
            <a:picLocks noChangeAspect="1"/>
          </p:cNvPicPr>
          <p:nvPr/>
        </p:nvPicPr>
        <p:blipFill rotWithShape="1">
          <a:blip r:embed="rId2"/>
          <a:srcRect l="8965" t="12333" r="40274" b="4700"/>
          <a:stretch/>
        </p:blipFill>
        <p:spPr>
          <a:xfrm>
            <a:off x="3912316" y="2002180"/>
            <a:ext cx="4367367" cy="4031204"/>
          </a:xfrm>
          <a:prstGeom prst="rect">
            <a:avLst/>
          </a:prstGeom>
        </p:spPr>
      </p:pic>
      <p:grpSp>
        <p:nvGrpSpPr>
          <p:cNvPr id="21" name="组合 20">
            <a:extLst>
              <a:ext uri="{FF2B5EF4-FFF2-40B4-BE49-F238E27FC236}">
                <a16:creationId xmlns:a16="http://schemas.microsoft.com/office/drawing/2014/main" id="{C35FB8BB-C551-4689-BB4C-00188B664640}"/>
              </a:ext>
            </a:extLst>
          </p:cNvPr>
          <p:cNvGrpSpPr/>
          <p:nvPr/>
        </p:nvGrpSpPr>
        <p:grpSpPr>
          <a:xfrm>
            <a:off x="9180185" y="2101677"/>
            <a:ext cx="2173615" cy="3694631"/>
            <a:chOff x="9344918" y="1878373"/>
            <a:chExt cx="2561017" cy="4233221"/>
          </a:xfrm>
        </p:grpSpPr>
        <p:sp>
          <p:nvSpPr>
            <p:cNvPr id="7" name="椭圆 6">
              <a:extLst>
                <a:ext uri="{FF2B5EF4-FFF2-40B4-BE49-F238E27FC236}">
                  <a16:creationId xmlns:a16="http://schemas.microsoft.com/office/drawing/2014/main" id="{5650D6DF-4F45-4BC4-B07A-6E7CB4E1B568}"/>
                </a:ext>
              </a:extLst>
            </p:cNvPr>
            <p:cNvSpPr/>
            <p:nvPr/>
          </p:nvSpPr>
          <p:spPr>
            <a:xfrm>
              <a:off x="9344918" y="1878373"/>
              <a:ext cx="845820" cy="8309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基本属性</a:t>
              </a:r>
            </a:p>
          </p:txBody>
        </p:sp>
        <p:sp>
          <p:nvSpPr>
            <p:cNvPr id="10" name="椭圆 9">
              <a:extLst>
                <a:ext uri="{FF2B5EF4-FFF2-40B4-BE49-F238E27FC236}">
                  <a16:creationId xmlns:a16="http://schemas.microsoft.com/office/drawing/2014/main" id="{05923AB2-ADF2-4299-95FC-7791906C32B9}"/>
                </a:ext>
              </a:extLst>
            </p:cNvPr>
            <p:cNvSpPr/>
            <p:nvPr/>
          </p:nvSpPr>
          <p:spPr>
            <a:xfrm>
              <a:off x="10657984" y="2393194"/>
              <a:ext cx="845820" cy="830916"/>
            </a:xfrm>
            <a:prstGeom prst="ellipse">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购买能力</a:t>
              </a:r>
            </a:p>
          </p:txBody>
        </p:sp>
        <p:sp>
          <p:nvSpPr>
            <p:cNvPr id="11" name="椭圆 10">
              <a:extLst>
                <a:ext uri="{FF2B5EF4-FFF2-40B4-BE49-F238E27FC236}">
                  <a16:creationId xmlns:a16="http://schemas.microsoft.com/office/drawing/2014/main" id="{E197A416-13E7-49D5-B71A-D1302E37E185}"/>
                </a:ext>
              </a:extLst>
            </p:cNvPr>
            <p:cNvSpPr/>
            <p:nvPr/>
          </p:nvSpPr>
          <p:spPr>
            <a:xfrm>
              <a:off x="9536706" y="3274337"/>
              <a:ext cx="845820" cy="830916"/>
            </a:xfrm>
            <a:prstGeom prst="ellipse">
              <a:avLst/>
            </a:prstGeom>
            <a:solidFill>
              <a:srgbClr val="FF33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行为特征</a:t>
              </a:r>
            </a:p>
          </p:txBody>
        </p:sp>
        <p:sp>
          <p:nvSpPr>
            <p:cNvPr id="12" name="椭圆 11">
              <a:extLst>
                <a:ext uri="{FF2B5EF4-FFF2-40B4-BE49-F238E27FC236}">
                  <a16:creationId xmlns:a16="http://schemas.microsoft.com/office/drawing/2014/main" id="{BD60E9A0-4ADD-4201-A776-54BFEA836EDC}"/>
                </a:ext>
              </a:extLst>
            </p:cNvPr>
            <p:cNvSpPr/>
            <p:nvPr/>
          </p:nvSpPr>
          <p:spPr>
            <a:xfrm>
              <a:off x="10773086" y="3851920"/>
              <a:ext cx="845821" cy="830916"/>
            </a:xfrm>
            <a:prstGeom prst="ellipse">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社交网络</a:t>
              </a:r>
            </a:p>
          </p:txBody>
        </p:sp>
        <p:sp>
          <p:nvSpPr>
            <p:cNvPr id="13" name="椭圆 12">
              <a:extLst>
                <a:ext uri="{FF2B5EF4-FFF2-40B4-BE49-F238E27FC236}">
                  <a16:creationId xmlns:a16="http://schemas.microsoft.com/office/drawing/2014/main" id="{7DF53430-A533-4924-B0A3-288130CA51DC}"/>
                </a:ext>
              </a:extLst>
            </p:cNvPr>
            <p:cNvSpPr/>
            <p:nvPr/>
          </p:nvSpPr>
          <p:spPr>
            <a:xfrm>
              <a:off x="9633574" y="4664987"/>
              <a:ext cx="845820" cy="83091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心理特征</a:t>
              </a:r>
            </a:p>
          </p:txBody>
        </p:sp>
        <p:sp>
          <p:nvSpPr>
            <p:cNvPr id="14" name="椭圆 13">
              <a:extLst>
                <a:ext uri="{FF2B5EF4-FFF2-40B4-BE49-F238E27FC236}">
                  <a16:creationId xmlns:a16="http://schemas.microsoft.com/office/drawing/2014/main" id="{053D90A4-6D38-4BBB-8B84-93664C6162B0}"/>
                </a:ext>
              </a:extLst>
            </p:cNvPr>
            <p:cNvSpPr/>
            <p:nvPr/>
          </p:nvSpPr>
          <p:spPr>
            <a:xfrm>
              <a:off x="11060116" y="5280678"/>
              <a:ext cx="845819" cy="830916"/>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兴趣爱好</a:t>
              </a:r>
            </a:p>
          </p:txBody>
        </p:sp>
        <p:sp>
          <p:nvSpPr>
            <p:cNvPr id="15" name="弧形 14">
              <a:extLst>
                <a:ext uri="{FF2B5EF4-FFF2-40B4-BE49-F238E27FC236}">
                  <a16:creationId xmlns:a16="http://schemas.microsoft.com/office/drawing/2014/main" id="{1FA45820-B2B6-492C-B408-31C267595423}"/>
                </a:ext>
              </a:extLst>
            </p:cNvPr>
            <p:cNvSpPr/>
            <p:nvPr/>
          </p:nvSpPr>
          <p:spPr>
            <a:xfrm rot="212706">
              <a:off x="9660565" y="2269239"/>
              <a:ext cx="1337310" cy="914400"/>
            </a:xfrm>
            <a:prstGeom prst="arc">
              <a:avLst>
                <a:gd name="adj1" fmla="val 14178597"/>
                <a:gd name="adj2" fmla="val 19812373"/>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60C16C5F-BF13-447B-9382-CFEE52F7F2F3}"/>
                </a:ext>
              </a:extLst>
            </p:cNvPr>
            <p:cNvSpPr/>
            <p:nvPr/>
          </p:nvSpPr>
          <p:spPr>
            <a:xfrm>
              <a:off x="9924759" y="3182817"/>
              <a:ext cx="1146118" cy="168244"/>
            </a:xfrm>
            <a:custGeom>
              <a:avLst/>
              <a:gdLst>
                <a:gd name="connsiteX0" fmla="*/ 1004079 w 1011160"/>
                <a:gd name="connsiteY0" fmla="*/ 0 h 193431"/>
                <a:gd name="connsiteX1" fmla="*/ 986495 w 1011160"/>
                <a:gd name="connsiteY1" fmla="*/ 131885 h 193431"/>
                <a:gd name="connsiteX2" fmla="*/ 801856 w 1011160"/>
                <a:gd name="connsiteY2" fmla="*/ 184639 h 193431"/>
                <a:gd name="connsiteX3" fmla="*/ 362241 w 1011160"/>
                <a:gd name="connsiteY3" fmla="*/ 114300 h 193431"/>
                <a:gd name="connsiteX4" fmla="*/ 54510 w 1011160"/>
                <a:gd name="connsiteY4" fmla="*/ 158262 h 193431"/>
                <a:gd name="connsiteX5" fmla="*/ 1756 w 1011160"/>
                <a:gd name="connsiteY5" fmla="*/ 193431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160" h="193431">
                  <a:moveTo>
                    <a:pt x="1004079" y="0"/>
                  </a:moveTo>
                  <a:cubicBezTo>
                    <a:pt x="1012139" y="50556"/>
                    <a:pt x="1020199" y="101112"/>
                    <a:pt x="986495" y="131885"/>
                  </a:cubicBezTo>
                  <a:cubicBezTo>
                    <a:pt x="952791" y="162658"/>
                    <a:pt x="905898" y="187570"/>
                    <a:pt x="801856" y="184639"/>
                  </a:cubicBezTo>
                  <a:cubicBezTo>
                    <a:pt x="697814" y="181708"/>
                    <a:pt x="486799" y="118696"/>
                    <a:pt x="362241" y="114300"/>
                  </a:cubicBezTo>
                  <a:cubicBezTo>
                    <a:pt x="237683" y="109904"/>
                    <a:pt x="114591" y="145074"/>
                    <a:pt x="54510" y="158262"/>
                  </a:cubicBezTo>
                  <a:cubicBezTo>
                    <a:pt x="-5571" y="171450"/>
                    <a:pt x="-1908" y="182440"/>
                    <a:pt x="1756" y="193431"/>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3E353A0B-BCA8-4AE5-8889-FD0BD8A7BC08}"/>
                </a:ext>
              </a:extLst>
            </p:cNvPr>
            <p:cNvSpPr/>
            <p:nvPr/>
          </p:nvSpPr>
          <p:spPr>
            <a:xfrm>
              <a:off x="9935308" y="4018085"/>
              <a:ext cx="1222130" cy="193430"/>
            </a:xfrm>
            <a:custGeom>
              <a:avLst/>
              <a:gdLst>
                <a:gd name="connsiteX0" fmla="*/ 0 w 782515"/>
                <a:gd name="connsiteY0" fmla="*/ 0 h 186086"/>
                <a:gd name="connsiteX1" fmla="*/ 96715 w 782515"/>
                <a:gd name="connsiteY1" fmla="*/ 158261 h 186086"/>
                <a:gd name="connsiteX2" fmla="*/ 307730 w 782515"/>
                <a:gd name="connsiteY2" fmla="*/ 184638 h 186086"/>
                <a:gd name="connsiteX3" fmla="*/ 782515 w 782515"/>
                <a:gd name="connsiteY3" fmla="*/ 140677 h 186086"/>
              </a:gdLst>
              <a:ahLst/>
              <a:cxnLst>
                <a:cxn ang="0">
                  <a:pos x="connsiteX0" y="connsiteY0"/>
                </a:cxn>
                <a:cxn ang="0">
                  <a:pos x="connsiteX1" y="connsiteY1"/>
                </a:cxn>
                <a:cxn ang="0">
                  <a:pos x="connsiteX2" y="connsiteY2"/>
                </a:cxn>
                <a:cxn ang="0">
                  <a:pos x="connsiteX3" y="connsiteY3"/>
                </a:cxn>
              </a:cxnLst>
              <a:rect l="l" t="t" r="r" b="b"/>
              <a:pathLst>
                <a:path w="782515" h="186086">
                  <a:moveTo>
                    <a:pt x="0" y="0"/>
                  </a:moveTo>
                  <a:cubicBezTo>
                    <a:pt x="22713" y="63744"/>
                    <a:pt x="45427" y="127488"/>
                    <a:pt x="96715" y="158261"/>
                  </a:cubicBezTo>
                  <a:cubicBezTo>
                    <a:pt x="148003" y="189034"/>
                    <a:pt x="193430" y="187569"/>
                    <a:pt x="307730" y="184638"/>
                  </a:cubicBezTo>
                  <a:cubicBezTo>
                    <a:pt x="422030" y="181707"/>
                    <a:pt x="602272" y="161192"/>
                    <a:pt x="782515" y="140677"/>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37570D23-7AD2-4AD0-8632-7B8447DE1D60}"/>
                </a:ext>
              </a:extLst>
            </p:cNvPr>
            <p:cNvSpPr/>
            <p:nvPr/>
          </p:nvSpPr>
          <p:spPr>
            <a:xfrm>
              <a:off x="10163908" y="4615962"/>
              <a:ext cx="993530" cy="264068"/>
            </a:xfrm>
            <a:custGeom>
              <a:avLst/>
              <a:gdLst>
                <a:gd name="connsiteX0" fmla="*/ 993530 w 993530"/>
                <a:gd name="connsiteY0" fmla="*/ 0 h 264068"/>
                <a:gd name="connsiteX1" fmla="*/ 905607 w 993530"/>
                <a:gd name="connsiteY1" fmla="*/ 140676 h 264068"/>
                <a:gd name="connsiteX2" fmla="*/ 685800 w 993530"/>
                <a:gd name="connsiteY2" fmla="*/ 211015 h 264068"/>
                <a:gd name="connsiteX3" fmla="*/ 360484 w 993530"/>
                <a:gd name="connsiteY3" fmla="*/ 263769 h 264068"/>
                <a:gd name="connsiteX4" fmla="*/ 0 w 993530"/>
                <a:gd name="connsiteY4" fmla="*/ 228600 h 26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30" h="264068">
                  <a:moveTo>
                    <a:pt x="993530" y="0"/>
                  </a:moveTo>
                  <a:cubicBezTo>
                    <a:pt x="975212" y="52753"/>
                    <a:pt x="956895" y="105507"/>
                    <a:pt x="905607" y="140676"/>
                  </a:cubicBezTo>
                  <a:cubicBezTo>
                    <a:pt x="854319" y="175845"/>
                    <a:pt x="776654" y="190500"/>
                    <a:pt x="685800" y="211015"/>
                  </a:cubicBezTo>
                  <a:cubicBezTo>
                    <a:pt x="594946" y="231530"/>
                    <a:pt x="474784" y="260838"/>
                    <a:pt x="360484" y="263769"/>
                  </a:cubicBezTo>
                  <a:cubicBezTo>
                    <a:pt x="246184" y="266700"/>
                    <a:pt x="123092" y="247650"/>
                    <a:pt x="0" y="228600"/>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68A3456D-28F3-4D82-8400-F8E8BB30651B}"/>
                </a:ext>
              </a:extLst>
            </p:cNvPr>
            <p:cNvSpPr/>
            <p:nvPr/>
          </p:nvSpPr>
          <p:spPr>
            <a:xfrm>
              <a:off x="10207867" y="5380891"/>
              <a:ext cx="993529" cy="275659"/>
            </a:xfrm>
            <a:custGeom>
              <a:avLst/>
              <a:gdLst>
                <a:gd name="connsiteX0" fmla="*/ 0 w 668216"/>
                <a:gd name="connsiteY0" fmla="*/ 0 h 195914"/>
                <a:gd name="connsiteX1" fmla="*/ 325316 w 668216"/>
                <a:gd name="connsiteY1" fmla="*/ 175846 h 195914"/>
                <a:gd name="connsiteX2" fmla="*/ 668216 w 668216"/>
                <a:gd name="connsiteY2" fmla="*/ 184639 h 195914"/>
              </a:gdLst>
              <a:ahLst/>
              <a:cxnLst>
                <a:cxn ang="0">
                  <a:pos x="connsiteX0" y="connsiteY0"/>
                </a:cxn>
                <a:cxn ang="0">
                  <a:pos x="connsiteX1" y="connsiteY1"/>
                </a:cxn>
                <a:cxn ang="0">
                  <a:pos x="connsiteX2" y="connsiteY2"/>
                </a:cxn>
              </a:cxnLst>
              <a:rect l="l" t="t" r="r" b="b"/>
              <a:pathLst>
                <a:path w="668216" h="195914">
                  <a:moveTo>
                    <a:pt x="0" y="0"/>
                  </a:moveTo>
                  <a:cubicBezTo>
                    <a:pt x="106973" y="72536"/>
                    <a:pt x="213947" y="145073"/>
                    <a:pt x="325316" y="175846"/>
                  </a:cubicBezTo>
                  <a:cubicBezTo>
                    <a:pt x="436685" y="206619"/>
                    <a:pt x="552450" y="195629"/>
                    <a:pt x="668216" y="184639"/>
                  </a:cubicBezTo>
                </a:path>
              </a:pathLst>
            </a:custGeom>
            <a:no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a:extLst>
              <a:ext uri="{FF2B5EF4-FFF2-40B4-BE49-F238E27FC236}">
                <a16:creationId xmlns:a16="http://schemas.microsoft.com/office/drawing/2014/main" id="{90C9C295-8D62-46D6-ACE9-B38CA510D7E7}"/>
              </a:ext>
            </a:extLst>
          </p:cNvPr>
          <p:cNvPicPr>
            <a:picLocks noChangeAspect="1"/>
          </p:cNvPicPr>
          <p:nvPr/>
        </p:nvPicPr>
        <p:blipFill>
          <a:blip r:embed="rId3"/>
          <a:stretch>
            <a:fillRect/>
          </a:stretch>
        </p:blipFill>
        <p:spPr>
          <a:xfrm>
            <a:off x="0" y="2101677"/>
            <a:ext cx="3442633" cy="3442633"/>
          </a:xfrm>
          <a:prstGeom prst="rect">
            <a:avLst/>
          </a:prstGeom>
        </p:spPr>
      </p:pic>
      <p:sp>
        <p:nvSpPr>
          <p:cNvPr id="22" name="任意多边形: 形状 21">
            <a:extLst>
              <a:ext uri="{FF2B5EF4-FFF2-40B4-BE49-F238E27FC236}">
                <a16:creationId xmlns:a16="http://schemas.microsoft.com/office/drawing/2014/main" id="{FBA5808E-FD70-4AED-8594-8E55F89ADE50}"/>
              </a:ext>
            </a:extLst>
          </p:cNvPr>
          <p:cNvSpPr/>
          <p:nvPr/>
        </p:nvSpPr>
        <p:spPr>
          <a:xfrm rot="16200000">
            <a:off x="3466220"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9064963B-7F9D-4B22-9B4B-EB6837CCC5D3}"/>
              </a:ext>
            </a:extLst>
          </p:cNvPr>
          <p:cNvSpPr/>
          <p:nvPr/>
        </p:nvSpPr>
        <p:spPr>
          <a:xfrm rot="16200000">
            <a:off x="8654537" y="3789155"/>
            <a:ext cx="360000" cy="36000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9703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文本占位符 3"/>
          <p:cNvSpPr>
            <a:spLocks noGrp="1"/>
          </p:cNvSpPr>
          <p:nvPr>
            <p:ph type="body" idx="10"/>
          </p:nvPr>
        </p:nvSpPr>
        <p:spPr/>
        <p:txBody>
          <a:bodyPr/>
          <a:lstStyle/>
          <a:p>
            <a:endParaRPr lang="zh-CN" altLang="en-US" dirty="0"/>
          </a:p>
        </p:txBody>
      </p:sp>
      <p:pic>
        <p:nvPicPr>
          <p:cNvPr id="1026" name="Picture 2" descr="写给大一小白的 汉诺塔问题 C++详解（动画演示）_枯木何日可逢春的博客-CSDN博客_汉诺塔问题动画演示">
            <a:extLst>
              <a:ext uri="{FF2B5EF4-FFF2-40B4-BE49-F238E27FC236}">
                <a16:creationId xmlns:a16="http://schemas.microsoft.com/office/drawing/2014/main" id="{90F38DF3-4AC4-45D7-AA95-F29B4DFA536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6168" y="1377650"/>
            <a:ext cx="4009525" cy="4009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cel VBA玩游戏学编程之汉诺塔 动画与递归 以及用户交互设计 郑广学汉诺塔 | VBA永远的神">
            <a:extLst>
              <a:ext uri="{FF2B5EF4-FFF2-40B4-BE49-F238E27FC236}">
                <a16:creationId xmlns:a16="http://schemas.microsoft.com/office/drawing/2014/main" id="{C995AAF7-915B-43C4-9B46-D481B4420FB5}"/>
              </a:ext>
            </a:extLst>
          </p:cNvPr>
          <p:cNvPicPr>
            <a:picLocks noGrp="1" noChangeAspect="1" noChangeArrowheads="1" noCrop="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615195" y="1377650"/>
            <a:ext cx="4254051" cy="505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439875" y="1196675"/>
            <a:ext cx="9312250"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第一题</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请参照本章</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节中的</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大型超市</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的例子，寻找日常生活中场景及发现需要解决的问题，并按问题求解的过程，叙述问题求解的三个步骤。</a:t>
            </a:r>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7BD2DEA8-9C86-4844-B7F5-95769A4CB650}"/>
              </a:ext>
            </a:extLst>
          </p:cNvPr>
          <p:cNvSpPr/>
          <p:nvPr/>
        </p:nvSpPr>
        <p:spPr>
          <a:xfrm>
            <a:off x="765200" y="2045735"/>
            <a:ext cx="10515600" cy="4247317"/>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：在现实场景中，我们如何计算一个人一年的总收入？</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第一步，问题分析：</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首先需要将问题抽象为一个简单的计算问题。要想计算一个人一年的总收入，需要定义以下数据和操作：</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收入的类型和金额，如工资、股息、租金等；</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每种收入的时间段和频率，如月收入、年收入等；</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税收和其他扣除项，如社保、医保、住房公积金等；</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计算总收入的方法，在本例中计算方法为累加每种收入并扣除税收和其他扣除项。</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第二步，存储实现和算法设计：</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在本例中，可以使用顺序存储结构存储每种收入和扣除项的金额和时间信息。算法步骤如下：</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dirty="0">
                <a:latin typeface="微软雅黑" panose="020B0503020204020204" pitchFamily="34" charset="-122"/>
                <a:ea typeface="微软雅黑" panose="020B0503020204020204" pitchFamily="34" charset="-122"/>
                <a:cs typeface="宋体" panose="02010600030101010101" pitchFamily="2" charset="-122"/>
              </a:rPr>
              <a:t>对于每种收入和扣除项，计算其总金额；</a:t>
            </a:r>
            <a:endParaRPr lang="zh-CN"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342900" lvl="0" indent="-342900" algn="just">
              <a:spcAft>
                <a:spcPts val="0"/>
              </a:spcAft>
              <a:buFont typeface="Times New Roman" panose="02020603050405020304" pitchFamily="18" charset="0"/>
              <a:buAutoNum type="arabicPeriod"/>
            </a:pPr>
            <a:r>
              <a:rPr lang="zh-CN" altLang="zh-CN" dirty="0">
                <a:latin typeface="微软雅黑" panose="020B0503020204020204" pitchFamily="34" charset="-122"/>
                <a:ea typeface="微软雅黑" panose="020B0503020204020204" pitchFamily="34" charset="-122"/>
                <a:cs typeface="宋体" panose="02010600030101010101" pitchFamily="2" charset="-122"/>
              </a:rPr>
              <a:t>对于每种收入，根据时间段和频率计算一年的总收入；</a:t>
            </a:r>
            <a:endParaRPr lang="zh-CN"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342900" lvl="0" indent="-342900" algn="just">
              <a:spcAft>
                <a:spcPts val="0"/>
              </a:spcAft>
              <a:buFont typeface="Times New Roman" panose="02020603050405020304" pitchFamily="18" charset="0"/>
              <a:buAutoNum type="arabicPeriod"/>
            </a:pPr>
            <a:r>
              <a:rPr lang="zh-CN" altLang="zh-CN" dirty="0">
                <a:latin typeface="微软雅黑" panose="020B0503020204020204" pitchFamily="34" charset="-122"/>
                <a:ea typeface="微软雅黑" panose="020B0503020204020204" pitchFamily="34" charset="-122"/>
                <a:cs typeface="宋体" panose="02010600030101010101" pitchFamily="2" charset="-122"/>
              </a:rPr>
              <a:t>对于每种扣除项，累加其金额，并扣除总收入；</a:t>
            </a:r>
            <a:endParaRPr lang="zh-CN"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342900" lvl="0" indent="-342900" algn="just">
              <a:spcAft>
                <a:spcPts val="0"/>
              </a:spcAft>
              <a:buFont typeface="Times New Roman" panose="02020603050405020304" pitchFamily="18" charset="0"/>
              <a:buAutoNum type="arabicPeriod"/>
            </a:pPr>
            <a:r>
              <a:rPr lang="zh-CN" altLang="zh-CN" dirty="0">
                <a:latin typeface="微软雅黑" panose="020B0503020204020204" pitchFamily="34" charset="-122"/>
                <a:ea typeface="微软雅黑" panose="020B0503020204020204" pitchFamily="34" charset="-122"/>
                <a:cs typeface="宋体" panose="02010600030101010101" pitchFamily="2" charset="-122"/>
              </a:rPr>
              <a:t>计算总收入并减去税收和其他扣除项，得到净收入。</a:t>
            </a:r>
            <a:endParaRPr lang="zh-CN" altLang="zh-CN" sz="2400" dirty="0">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spcAft>
                <a:spcPts val="0"/>
              </a:spcAft>
              <a:buFont typeface="Arial" panose="020B0604020202020204" pitchFamily="34" charset="0"/>
              <a:buChar char="•"/>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第三步，程序实现：</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可以使用</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编写程序实现算法。通过输入每种收入和扣除项的金额和时间信息，计算一个人一年的总收入和净收入。此外，可以根据需要对数据进行处理、存储和可视化，以便更好地理解和分析结果。</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65939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439875" y="1196675"/>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第二题</a:t>
            </a:r>
            <a:r>
              <a:rPr lang="zh-CN" altLang="en-US" dirty="0">
                <a:latin typeface="微软雅黑" panose="020B0503020204020204" pitchFamily="34" charset="-122"/>
                <a:ea typeface="微软雅黑" panose="020B0503020204020204" pitchFamily="34" charset="-122"/>
              </a:rPr>
              <a:t>：数据结构研究的主要内容是什么？</a:t>
            </a:r>
          </a:p>
        </p:txBody>
      </p:sp>
      <p:sp>
        <p:nvSpPr>
          <p:cNvPr id="25" name="矩形 24">
            <a:extLst>
              <a:ext uri="{FF2B5EF4-FFF2-40B4-BE49-F238E27FC236}">
                <a16:creationId xmlns:a16="http://schemas.microsoft.com/office/drawing/2014/main" id="{7BD2DEA8-9C86-4844-B7F5-95769A4CB650}"/>
              </a:ext>
            </a:extLst>
          </p:cNvPr>
          <p:cNvSpPr/>
          <p:nvPr/>
        </p:nvSpPr>
        <p:spPr>
          <a:xfrm>
            <a:off x="755675" y="1893335"/>
            <a:ext cx="10515600" cy="923330"/>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结构研究的是如何组织和管理数据，以便更高效地进行存储、检索、修改和删除等操作。具体来说，数据结构的主要内容包括基本数据结构、高级数据结构、算法设计和分析、抽象数据类型和数据结构的应用。</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E2E3A5F7-663F-4D5A-990C-5DC93E4CC78B}"/>
              </a:ext>
            </a:extLst>
          </p:cNvPr>
          <p:cNvSpPr txBox="1"/>
          <p:nvPr/>
        </p:nvSpPr>
        <p:spPr>
          <a:xfrm>
            <a:off x="1439875" y="3856670"/>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第三题：</a:t>
            </a:r>
            <a:r>
              <a:rPr lang="zh-CN" altLang="en-US" dirty="0">
                <a:latin typeface="微软雅黑" panose="020B0503020204020204" pitchFamily="34" charset="-122"/>
                <a:ea typeface="微软雅黑" panose="020B0503020204020204" pitchFamily="34" charset="-122"/>
              </a:rPr>
              <a:t>根据数据元素之间的不同逻辑关系，通常将其划分为哪几类结构？</a:t>
            </a:r>
          </a:p>
        </p:txBody>
      </p:sp>
      <p:sp>
        <p:nvSpPr>
          <p:cNvPr id="8" name="矩形 7">
            <a:extLst>
              <a:ext uri="{FF2B5EF4-FFF2-40B4-BE49-F238E27FC236}">
                <a16:creationId xmlns:a16="http://schemas.microsoft.com/office/drawing/2014/main" id="{0963AA38-565F-44C7-A6FF-063DC9B8194E}"/>
              </a:ext>
            </a:extLst>
          </p:cNvPr>
          <p:cNvSpPr/>
          <p:nvPr/>
        </p:nvSpPr>
        <p:spPr>
          <a:xfrm>
            <a:off x="755675" y="4553330"/>
            <a:ext cx="10515600" cy="369332"/>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集合、线性结构、树形结构、图形结构。</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8677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39825" y="1139307"/>
            <a:ext cx="9312250" cy="1754326"/>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第四题</a:t>
            </a:r>
            <a:r>
              <a:rPr lang="zh-CN" altLang="en-US" dirty="0">
                <a:latin typeface="微软雅黑" panose="020B0503020204020204" pitchFamily="34" charset="-122"/>
                <a:ea typeface="微软雅黑" panose="020B0503020204020204" pitchFamily="34" charset="-122"/>
              </a:rPr>
              <a:t>：试说明下列数据集合中元素的逻辑关系。</a:t>
            </a: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）超市收银台排队等候结账的乘客</a:t>
            </a: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）游乐园里的游客</a:t>
            </a: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）个人通信录中的人员</a:t>
            </a: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）电脑里的文件夹</a:t>
            </a:r>
          </a:p>
          <a:p>
            <a:endParaRPr lang="zh-CN" alt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7BD2DEA8-9C86-4844-B7F5-95769A4CB650}"/>
              </a:ext>
            </a:extLst>
          </p:cNvPr>
          <p:cNvSpPr/>
          <p:nvPr/>
        </p:nvSpPr>
        <p:spPr>
          <a:xfrm>
            <a:off x="584225" y="3235321"/>
            <a:ext cx="10515600" cy="369332"/>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A52259B9-B594-472A-8273-51145E5D7CB0}"/>
              </a:ext>
            </a:extLst>
          </p:cNvPr>
          <p:cNvSpPr txBox="1"/>
          <p:nvPr/>
        </p:nvSpPr>
        <p:spPr>
          <a:xfrm>
            <a:off x="1249734" y="3761675"/>
            <a:ext cx="35333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）一对一的关系（线性结构）</a:t>
            </a:r>
          </a:p>
        </p:txBody>
      </p:sp>
      <p:sp>
        <p:nvSpPr>
          <p:cNvPr id="10" name="文本框 9">
            <a:extLst>
              <a:ext uri="{FF2B5EF4-FFF2-40B4-BE49-F238E27FC236}">
                <a16:creationId xmlns:a16="http://schemas.microsoft.com/office/drawing/2014/main" id="{F9EE8822-3049-4B47-BBAB-CCEF04A83643}"/>
              </a:ext>
            </a:extLst>
          </p:cNvPr>
          <p:cNvSpPr txBox="1"/>
          <p:nvPr/>
        </p:nvSpPr>
        <p:spPr>
          <a:xfrm>
            <a:off x="1249734" y="4289671"/>
            <a:ext cx="239039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）无关系（集合）</a:t>
            </a:r>
          </a:p>
        </p:txBody>
      </p:sp>
      <p:sp>
        <p:nvSpPr>
          <p:cNvPr id="11" name="文本框 10">
            <a:extLst>
              <a:ext uri="{FF2B5EF4-FFF2-40B4-BE49-F238E27FC236}">
                <a16:creationId xmlns:a16="http://schemas.microsoft.com/office/drawing/2014/main" id="{E36C6698-85A7-4D6C-A029-71750D65B853}"/>
              </a:ext>
            </a:extLst>
          </p:cNvPr>
          <p:cNvSpPr txBox="1"/>
          <p:nvPr/>
        </p:nvSpPr>
        <p:spPr>
          <a:xfrm>
            <a:off x="1249734" y="4817667"/>
            <a:ext cx="239681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）无关系（集合）</a:t>
            </a:r>
          </a:p>
        </p:txBody>
      </p:sp>
      <p:sp>
        <p:nvSpPr>
          <p:cNvPr id="12" name="文本框 11">
            <a:extLst>
              <a:ext uri="{FF2B5EF4-FFF2-40B4-BE49-F238E27FC236}">
                <a16:creationId xmlns:a16="http://schemas.microsoft.com/office/drawing/2014/main" id="{F15DF6CC-07E4-470C-B709-CBA6AA6A5956}"/>
              </a:ext>
            </a:extLst>
          </p:cNvPr>
          <p:cNvSpPr txBox="1"/>
          <p:nvPr/>
        </p:nvSpPr>
        <p:spPr>
          <a:xfrm>
            <a:off x="1249734" y="5345663"/>
            <a:ext cx="285847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）一对多的关系（树）</a:t>
            </a:r>
          </a:p>
        </p:txBody>
      </p:sp>
    </p:spTree>
    <p:extLst>
      <p:ext uri="{BB962C8B-B14F-4D97-AF65-F5344CB8AC3E}">
        <p14:creationId xmlns:p14="http://schemas.microsoft.com/office/powerpoint/2010/main" val="1113842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39825" y="1139307"/>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第五题</a:t>
            </a:r>
            <a:r>
              <a:rPr lang="zh-CN" altLang="en-US" dirty="0">
                <a:latin typeface="微软雅黑" panose="020B0503020204020204" pitchFamily="34" charset="-122"/>
                <a:ea typeface="微软雅黑" panose="020B0503020204020204" pitchFamily="34" charset="-122"/>
              </a:rPr>
              <a:t>：什么是存储实现？什么是运算实现？</a:t>
            </a:r>
          </a:p>
        </p:txBody>
      </p:sp>
      <p:sp>
        <p:nvSpPr>
          <p:cNvPr id="25" name="矩形 24">
            <a:extLst>
              <a:ext uri="{FF2B5EF4-FFF2-40B4-BE49-F238E27FC236}">
                <a16:creationId xmlns:a16="http://schemas.microsoft.com/office/drawing/2014/main" id="{7BD2DEA8-9C86-4844-B7F5-95769A4CB650}"/>
              </a:ext>
            </a:extLst>
          </p:cNvPr>
          <p:cNvSpPr/>
          <p:nvPr/>
        </p:nvSpPr>
        <p:spPr>
          <a:xfrm>
            <a:off x="838200" y="2644771"/>
            <a:ext cx="9112225" cy="2308324"/>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存储实现指的是如何在计算机内存中存储数据结构，以便更高效地对其进行操作。不同的数据结构有不同的存储实现方式，如数组、链表、栈和队列等。存储实现的选择会直接影响数据结构的操作效率和空间占用。</a:t>
            </a: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运算实现指的是如何实现数据结构的各种操作，如插入、删除、查找和排序等。不同的数据结构有不同的运算实现方式，如遍历算法、递归算法和分治算法等。运算实现的选择会直接影响数据结构的操作效率和时间复杂度。</a:t>
            </a:r>
          </a:p>
          <a:p>
            <a:pPr algn="just">
              <a:spcAft>
                <a:spcPts val="0"/>
              </a:spcAft>
            </a:pP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63122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1.2  </a:t>
            </a:r>
            <a:r>
              <a:rPr lang="zh-CN" altLang="en-US" sz="2800" dirty="0"/>
              <a:t>问题求解</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177801" y="1276350"/>
            <a:ext cx="11461750" cy="5057775"/>
          </a:xfrm>
        </p:spPr>
        <p:txBody>
          <a:bodyPr>
            <a:normAutofit/>
          </a:bodyPr>
          <a:lstStyle/>
          <a:p>
            <a:pPr>
              <a:lnSpc>
                <a:spcPct val="110000"/>
              </a:lnSpc>
            </a:pPr>
            <a:r>
              <a:rPr lang="zh-CN" altLang="zh-CN" sz="2400" b="1" dirty="0"/>
              <a:t>问题分析</a:t>
            </a:r>
            <a:r>
              <a:rPr lang="zh-CN" altLang="en-US" sz="2400" dirty="0"/>
              <a:t>：</a:t>
            </a:r>
            <a:r>
              <a:rPr lang="zh-CN" altLang="zh-CN" sz="2400" dirty="0"/>
              <a:t>为超市寻求一个合适的商品存放方法</a:t>
            </a:r>
            <a:r>
              <a:rPr lang="zh-CN" altLang="en-US" sz="2400" dirty="0"/>
              <a:t>（原则）</a:t>
            </a:r>
            <a:r>
              <a:rPr lang="zh-CN" altLang="zh-CN" sz="2400" dirty="0"/>
              <a:t>和所需的对商品的标准操作</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r>
              <a:rPr lang="zh-CN" altLang="en-US" sz="2400" b="1" dirty="0"/>
              <a:t>查找商品</a:t>
            </a:r>
            <a:r>
              <a:rPr lang="zh-CN" altLang="en-US" sz="2400" dirty="0"/>
              <a:t>：</a:t>
            </a:r>
            <a:r>
              <a:rPr lang="zh-CN" altLang="zh-CN" sz="2400" dirty="0"/>
              <a:t>通过商品编码检索到</a:t>
            </a:r>
            <a:endParaRPr lang="en-US" altLang="zh-CN" sz="2400" dirty="0"/>
          </a:p>
          <a:p>
            <a:pPr>
              <a:lnSpc>
                <a:spcPct val="110000"/>
              </a:lnSpc>
              <a:spcBef>
                <a:spcPts val="0"/>
              </a:spcBef>
            </a:pPr>
            <a:r>
              <a:rPr lang="en-US" altLang="zh-CN" sz="2400" dirty="0"/>
              <a:t>	       </a:t>
            </a:r>
            <a:r>
              <a:rPr lang="zh-CN" altLang="zh-CN" sz="2400" dirty="0"/>
              <a:t>该商品对应的商品信息</a:t>
            </a:r>
            <a:endParaRPr lang="en-US" altLang="zh-CN" sz="2400" dirty="0"/>
          </a:p>
          <a:p>
            <a:pPr>
              <a:lnSpc>
                <a:spcPct val="110000"/>
              </a:lnSpc>
            </a:pPr>
            <a:r>
              <a:rPr lang="zh-CN" altLang="en-US" sz="2400" b="1" dirty="0"/>
              <a:t>商品信息</a:t>
            </a:r>
            <a:r>
              <a:rPr lang="zh-CN" altLang="en-US" sz="2400" dirty="0"/>
              <a:t>：</a:t>
            </a:r>
            <a:r>
              <a:rPr lang="zh-CN" altLang="zh-CN" sz="2400" dirty="0"/>
              <a:t>商品产地，商品价格，</a:t>
            </a:r>
            <a:endParaRPr lang="en-US" altLang="zh-CN" sz="2400" dirty="0"/>
          </a:p>
          <a:p>
            <a:pPr>
              <a:lnSpc>
                <a:spcPct val="110000"/>
              </a:lnSpc>
              <a:spcBef>
                <a:spcPts val="0"/>
              </a:spcBef>
            </a:pPr>
            <a:r>
              <a:rPr lang="en-US" altLang="zh-CN" sz="2400" dirty="0"/>
              <a:t>	       </a:t>
            </a:r>
            <a:r>
              <a:rPr lang="zh-CN" altLang="zh-CN" sz="2400" dirty="0"/>
              <a:t>出厂日期，保质日期等</a:t>
            </a:r>
          </a:p>
        </p:txBody>
      </p:sp>
      <p:grpSp>
        <p:nvGrpSpPr>
          <p:cNvPr id="7" name="组合 6">
            <a:extLst>
              <a:ext uri="{FF2B5EF4-FFF2-40B4-BE49-F238E27FC236}">
                <a16:creationId xmlns:a16="http://schemas.microsoft.com/office/drawing/2014/main" id="{D4A5E33B-2335-421D-BA96-3D1A771E282B}"/>
              </a:ext>
            </a:extLst>
          </p:cNvPr>
          <p:cNvGrpSpPr/>
          <p:nvPr/>
        </p:nvGrpSpPr>
        <p:grpSpPr>
          <a:xfrm>
            <a:off x="1532793" y="2057392"/>
            <a:ext cx="9126413" cy="808899"/>
            <a:chOff x="1532793" y="2066184"/>
            <a:chExt cx="9126413" cy="808899"/>
          </a:xfrm>
          <a:solidFill>
            <a:srgbClr val="009999"/>
          </a:solidFill>
        </p:grpSpPr>
        <p:sp>
          <p:nvSpPr>
            <p:cNvPr id="8" name="任意多边形: 形状 7">
              <a:extLst>
                <a:ext uri="{FF2B5EF4-FFF2-40B4-BE49-F238E27FC236}">
                  <a16:creationId xmlns:a16="http://schemas.microsoft.com/office/drawing/2014/main" id="{8D311062-2A9F-4F6D-9933-724C9E63050F}"/>
                </a:ext>
              </a:extLst>
            </p:cNvPr>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商品分类</a:t>
              </a:r>
            </a:p>
          </p:txBody>
        </p:sp>
        <p:sp>
          <p:nvSpPr>
            <p:cNvPr id="9" name="任意多边形: 形状 8">
              <a:extLst>
                <a:ext uri="{FF2B5EF4-FFF2-40B4-BE49-F238E27FC236}">
                  <a16:creationId xmlns:a16="http://schemas.microsoft.com/office/drawing/2014/main" id="{C0D404C5-BAA0-42D9-945B-88E2A1D21E2C}"/>
                </a:ext>
              </a:extLst>
            </p:cNvPr>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商品编码</a:t>
              </a:r>
            </a:p>
          </p:txBody>
        </p:sp>
        <p:sp>
          <p:nvSpPr>
            <p:cNvPr id="10" name="任意多边形: 形状 9">
              <a:extLst>
                <a:ext uri="{FF2B5EF4-FFF2-40B4-BE49-F238E27FC236}">
                  <a16:creationId xmlns:a16="http://schemas.microsoft.com/office/drawing/2014/main" id="{12AE79A4-5D83-4F17-AA46-D5F9FEF9175D}"/>
                </a:ext>
              </a:extLst>
            </p:cNvPr>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库存</a:t>
              </a:r>
              <a:r>
                <a:rPr lang="en-US" altLang="zh-CN" sz="2400" kern="1200" dirty="0">
                  <a:latin typeface="微软雅黑" panose="020B0503020204020204" pitchFamily="34" charset="-122"/>
                  <a:ea typeface="微软雅黑" panose="020B0503020204020204" pitchFamily="34" charset="-122"/>
                </a:rPr>
                <a:t>&amp;</a:t>
              </a:r>
              <a:r>
                <a:rPr lang="zh-CN" altLang="en-US" sz="2400" kern="1200" dirty="0">
                  <a:latin typeface="微软雅黑" panose="020B0503020204020204" pitchFamily="34" charset="-122"/>
                  <a:ea typeface="微软雅黑" panose="020B0503020204020204" pitchFamily="34" charset="-122"/>
                </a:rPr>
                <a:t>展示管理</a:t>
              </a:r>
            </a:p>
          </p:txBody>
        </p:sp>
        <p:sp>
          <p:nvSpPr>
            <p:cNvPr id="11" name="任意多边形: 形状 10">
              <a:extLst>
                <a:ext uri="{FF2B5EF4-FFF2-40B4-BE49-F238E27FC236}">
                  <a16:creationId xmlns:a16="http://schemas.microsoft.com/office/drawing/2014/main" id="{96083745-951D-4078-B728-1C59CDA964B5}"/>
                </a:ext>
              </a:extLst>
            </p:cNvPr>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9F058F38-64DD-455F-AE06-1D3855437971}"/>
                </a:ext>
              </a:extLst>
            </p:cNvPr>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pic>
        <p:nvPicPr>
          <p:cNvPr id="14"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a:extLst>
              <a:ext uri="{FF2B5EF4-FFF2-40B4-BE49-F238E27FC236}">
                <a16:creationId xmlns:a16="http://schemas.microsoft.com/office/drawing/2014/main" id="{23D0000E-6C86-46CC-82F9-18EB30E2E9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5"/>
          <a:stretch/>
        </p:blipFill>
        <p:spPr bwMode="auto">
          <a:xfrm>
            <a:off x="5583271" y="3208736"/>
            <a:ext cx="5770529" cy="3007389"/>
          </a:xfrm>
          <a:prstGeom prst="rect">
            <a:avLst/>
          </a:prstGeom>
          <a:noFill/>
          <a:extLst>
            <a:ext uri="{909E8E84-426E-40DD-AFC4-6F175D3DCCD1}">
              <a14:hiddenFill xmlns:a14="http://schemas.microsoft.com/office/drawing/2010/main">
                <a:solidFill>
                  <a:srgbClr val="FFFFFF"/>
                </a:solidFill>
              </a14:hiddenFill>
            </a:ext>
          </a:extLst>
        </p:spPr>
      </p:pic>
      <p:sp>
        <p:nvSpPr>
          <p:cNvPr id="16" name="对话气泡: 圆角矩形 15">
            <a:extLst>
              <a:ext uri="{FF2B5EF4-FFF2-40B4-BE49-F238E27FC236}">
                <a16:creationId xmlns:a16="http://schemas.microsoft.com/office/drawing/2014/main" id="{835FADDD-EAEC-4B7D-A789-3DAB41302E81}"/>
              </a:ext>
            </a:extLst>
          </p:cNvPr>
          <p:cNvSpPr/>
          <p:nvPr/>
        </p:nvSpPr>
        <p:spPr>
          <a:xfrm>
            <a:off x="552450" y="5411346"/>
            <a:ext cx="2162908" cy="752475"/>
          </a:xfrm>
          <a:prstGeom prst="wedgeRoundRectCallout">
            <a:avLst>
              <a:gd name="adj1" fmla="val 46606"/>
              <a:gd name="adj2" fmla="val -8469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对商品的抽象</a:t>
            </a:r>
          </a:p>
        </p:txBody>
      </p:sp>
    </p:spTree>
    <p:extLst>
      <p:ext uri="{BB962C8B-B14F-4D97-AF65-F5344CB8AC3E}">
        <p14:creationId xmlns:p14="http://schemas.microsoft.com/office/powerpoint/2010/main" val="19428256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39825" y="1139307"/>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第六题</a:t>
            </a:r>
            <a:r>
              <a:rPr lang="zh-CN" altLang="en-US" dirty="0">
                <a:latin typeface="微软雅黑" panose="020B0503020204020204" pitchFamily="34" charset="-122"/>
                <a:ea typeface="微软雅黑" panose="020B0503020204020204" pitchFamily="34" charset="-122"/>
              </a:rPr>
              <a:t>：何谓算法的时间、空间复杂度？如何度量算法的时间、空间复杂度？</a:t>
            </a:r>
          </a:p>
        </p:txBody>
      </p:sp>
      <p:sp>
        <p:nvSpPr>
          <p:cNvPr id="25" name="矩形 24">
            <a:extLst>
              <a:ext uri="{FF2B5EF4-FFF2-40B4-BE49-F238E27FC236}">
                <a16:creationId xmlns:a16="http://schemas.microsoft.com/office/drawing/2014/main" id="{7BD2DEA8-9C86-4844-B7F5-95769A4CB650}"/>
              </a:ext>
            </a:extLst>
          </p:cNvPr>
          <p:cNvSpPr/>
          <p:nvPr/>
        </p:nvSpPr>
        <p:spPr>
          <a:xfrm>
            <a:off x="838200" y="2644771"/>
            <a:ext cx="9112225" cy="3416320"/>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的时间复杂度指的是算法所需时间随问题规模增长的增长率。度量算法的时间复杂度可以通过分析算法的基本操作执行次数来实现。例如，对于一个循环结构，其时间复杂度可以用循环次数来表示；对于一个递归算法，其时间复杂度可以用递归深度和每次递归的时间复杂度来表示。通过对基本操作执行次数的分析，可以得到算法的时间复杂度。</a:t>
            </a: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的空间复杂度指的是算法所需的额外空间随问题规模增长的增长率。度量算法的空间复杂度可以通过分析算法的数据结构和变量使用情况来实现。例如，对于一个数组或链表，其空间复杂度可以用元素个数来表示；对于一个递归算法，其空间复杂度可以用递归深度和每次递归所需的空间复杂度来表示。通过对数据结构和变量使用情况的分析，可以得到算法的空间复杂度。</a:t>
            </a:r>
          </a:p>
          <a:p>
            <a:pPr algn="just">
              <a:spcAft>
                <a:spcPts val="0"/>
              </a:spcAft>
            </a:pP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5110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39825" y="1139307"/>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第七题</a:t>
            </a:r>
            <a:r>
              <a:rPr lang="zh-CN" altLang="en-US" dirty="0">
                <a:latin typeface="微软雅黑" panose="020B0503020204020204" pitchFamily="34" charset="-122"/>
                <a:ea typeface="微软雅黑" panose="020B0503020204020204" pitchFamily="34" charset="-122"/>
              </a:rPr>
              <a:t>：什么是最好、平均和最坏情况下的时间复杂度？</a:t>
            </a:r>
          </a:p>
        </p:txBody>
      </p:sp>
      <p:sp>
        <p:nvSpPr>
          <p:cNvPr id="25" name="矩形 24">
            <a:extLst>
              <a:ext uri="{FF2B5EF4-FFF2-40B4-BE49-F238E27FC236}">
                <a16:creationId xmlns:a16="http://schemas.microsoft.com/office/drawing/2014/main" id="{7BD2DEA8-9C86-4844-B7F5-95769A4CB650}"/>
              </a:ext>
            </a:extLst>
          </p:cNvPr>
          <p:cNvSpPr/>
          <p:nvPr/>
        </p:nvSpPr>
        <p:spPr>
          <a:xfrm>
            <a:off x="1039825" y="2054221"/>
            <a:ext cx="9112225" cy="1477328"/>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最好情况复杂度：在最理想的情况下，算法所能达到的最高效率。</a:t>
            </a: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最坏情况复杂度：算法可能遇到的最糟糕的情况的效率。</a:t>
            </a: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平均情况复杂度：算法在所有可能输入的平均效率。</a:t>
            </a:r>
          </a:p>
          <a:p>
            <a:pPr algn="just">
              <a:spcAft>
                <a:spcPts val="0"/>
              </a:spcAft>
            </a:pP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81215686-0069-43FF-B9F1-DDC6F5034D09}"/>
              </a:ext>
            </a:extLst>
          </p:cNvPr>
          <p:cNvSpPr txBox="1"/>
          <p:nvPr/>
        </p:nvSpPr>
        <p:spPr>
          <a:xfrm>
            <a:off x="1039825" y="3787257"/>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第八题</a:t>
            </a:r>
            <a:r>
              <a:rPr lang="zh-CN" altLang="en-US" dirty="0">
                <a:latin typeface="微软雅黑" panose="020B0503020204020204" pitchFamily="34" charset="-122"/>
                <a:ea typeface="微软雅黑" panose="020B0503020204020204" pitchFamily="34" charset="-122"/>
              </a:rPr>
              <a:t>：什么是多项式时间算法？什么是指数时间算法？</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0EE8ACB-7EF9-427A-A697-EF72EADD545B}"/>
                  </a:ext>
                </a:extLst>
              </p:cNvPr>
              <p:cNvSpPr/>
              <p:nvPr/>
            </p:nvSpPr>
            <p:spPr>
              <a:xfrm>
                <a:off x="1039825" y="4702171"/>
                <a:ext cx="9112225" cy="1512978"/>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多项式时间算法指的是算法的时间复杂度是多项式级别的，即算法的时间复杂度可以表示为一个多项式函数，即</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𝑂</m:t>
                    </m:r>
                    <m:d>
                      <m:d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e>
                    </m:d>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指数时间算法指的是算法的时间复杂度是指数级别的，即算法的时间复杂度可以表示为一个指数函数，即</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𝑂</m:t>
                    </m:r>
                    <m:d>
                      <m:d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sup>
                        </m:sSup>
                      </m:e>
                    </m:d>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&gt;1</m:t>
                    </m:r>
                    <m:r>
                      <a:rPr lang="zh-CN" altLang="en-US"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60EE8ACB-7EF9-427A-A697-EF72EADD545B}"/>
                  </a:ext>
                </a:extLst>
              </p:cNvPr>
              <p:cNvSpPr>
                <a:spLocks noRot="1" noChangeAspect="1" noMove="1" noResize="1" noEditPoints="1" noAdjustHandles="1" noChangeArrowheads="1" noChangeShapeType="1" noTextEdit="1"/>
              </p:cNvSpPr>
              <p:nvPr/>
            </p:nvSpPr>
            <p:spPr>
              <a:xfrm>
                <a:off x="1039825" y="4702171"/>
                <a:ext cx="9112225" cy="1512978"/>
              </a:xfrm>
              <a:prstGeom prst="rect">
                <a:avLst/>
              </a:prstGeom>
              <a:blipFill>
                <a:blip r:embed="rId2"/>
                <a:stretch>
                  <a:fillRect l="-602" t="-2008" r="-602" b="-52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9088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B531D38-BA6B-451A-A84E-02E121D4B3ED}"/>
                  </a:ext>
                </a:extLst>
              </p:cNvPr>
              <p:cNvSpPr txBox="1"/>
              <p:nvPr/>
            </p:nvSpPr>
            <p:spPr>
              <a:xfrm>
                <a:off x="1039825" y="1139307"/>
                <a:ext cx="9312250" cy="103804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第九题</a:t>
                </a:r>
                <a:r>
                  <a:rPr lang="zh-CN" altLang="en-US" dirty="0">
                    <a:latin typeface="微软雅黑" panose="020B0503020204020204" pitchFamily="34" charset="-122"/>
                    <a:ea typeface="微软雅黑" panose="020B0503020204020204" pitchFamily="34" charset="-122"/>
                  </a:rPr>
                  <a:t>：按增长率排列下列函数：</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 </m:t>
                    </m:r>
                    <m:rad>
                      <m:radPr>
                        <m:degHide m:val="on"/>
                        <m:ctrlPr>
                          <a:rPr lang="en-US" altLang="zh-CN" b="0" i="1" smtClean="0">
                            <a:latin typeface="Cambria Math" panose="02040503050406030204" pitchFamily="18" charset="0"/>
                            <a:ea typeface="微软雅黑" panose="020B0503020204020204" pitchFamily="34" charset="-122"/>
                          </a:rPr>
                        </m:ctrlPr>
                      </m:radPr>
                      <m:deg/>
                      <m:e>
                        <m:r>
                          <a:rPr lang="en-US" altLang="zh-CN" b="0" i="1" smtClean="0">
                            <a:latin typeface="Cambria Math" panose="02040503050406030204" pitchFamily="18" charset="0"/>
                            <a:ea typeface="微软雅黑" panose="020B0503020204020204" pitchFamily="34" charset="-122"/>
                          </a:rPr>
                          <m:t>𝑛</m:t>
                        </m:r>
                      </m:e>
                    </m:rad>
                    <m:r>
                      <a:rPr lang="en-US" altLang="zh-CN" b="0" i="1" smtClean="0">
                        <a:latin typeface="Cambria Math" panose="02040503050406030204" pitchFamily="18" charset="0"/>
                        <a:ea typeface="微软雅黑" panose="020B0503020204020204" pitchFamily="34" charset="-122"/>
                      </a:rPr>
                      <m:t>, </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𝑛</m:t>
                        </m:r>
                      </m:e>
                      <m:sup>
                        <m:r>
                          <a:rPr lang="en-US" altLang="zh-CN" b="0" i="1" smtClean="0">
                            <a:latin typeface="Cambria Math" panose="02040503050406030204" pitchFamily="18" charset="0"/>
                            <a:ea typeface="微软雅黑" panose="020B0503020204020204" pitchFamily="34" charset="-122"/>
                          </a:rPr>
                          <m:t>1.5</m:t>
                        </m:r>
                      </m:sup>
                    </m:sSup>
                    <m:r>
                      <a:rPr lang="en-US" altLang="zh-CN" b="0" i="1" smtClean="0">
                        <a:latin typeface="Cambria Math" panose="02040503050406030204" pitchFamily="18" charset="0"/>
                        <a:ea typeface="微软雅黑" panose="020B0503020204020204" pitchFamily="34" charset="-122"/>
                      </a:rPr>
                      <m:t>, </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𝑛</m:t>
                        </m:r>
                      </m:e>
                      <m:sup>
                        <m:r>
                          <a:rPr lang="en-US" altLang="zh-CN" b="0" i="1" smtClean="0">
                            <a:latin typeface="Cambria Math" panose="02040503050406030204" pitchFamily="18" charset="0"/>
                            <a:ea typeface="微软雅黑" panose="020B0503020204020204" pitchFamily="34" charset="-122"/>
                          </a:rPr>
                          <m:t>2</m:t>
                        </m:r>
                      </m:sup>
                    </m:sSup>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𝑛</m:t>
                    </m:r>
                    <m:r>
                      <m:rPr>
                        <m:sty m:val="p"/>
                      </m:rPr>
                      <a:rPr lang="en-US" altLang="zh-CN" b="0" i="0" smtClean="0">
                        <a:latin typeface="Cambria Math" panose="02040503050406030204" pitchFamily="18" charset="0"/>
                        <a:ea typeface="微软雅黑" panose="020B0503020204020204" pitchFamily="34" charset="-122"/>
                      </a:rPr>
                      <m:t>log</m:t>
                    </m:r>
                    <m:d>
                      <m:dPr>
                        <m:ctrlPr>
                          <a:rPr lang="en-US" altLang="zh-CN" b="0" i="1" smtClean="0">
                            <a:latin typeface="Cambria Math" panose="02040503050406030204" pitchFamily="18" charset="0"/>
                            <a:ea typeface="微软雅黑" panose="020B0503020204020204" pitchFamily="34" charset="-122"/>
                          </a:rPr>
                        </m:ctrlPr>
                      </m:dPr>
                      <m:e>
                        <m:r>
                          <m:rPr>
                            <m:sty m:val="p"/>
                          </m:rPr>
                          <a:rPr lang="en-US" altLang="zh-CN" b="0" i="0" smtClean="0">
                            <a:latin typeface="Cambria Math" panose="02040503050406030204" pitchFamily="18" charset="0"/>
                            <a:ea typeface="微软雅黑" panose="020B0503020204020204" pitchFamily="34" charset="-122"/>
                          </a:rPr>
                          <m:t>n</m:t>
                        </m:r>
                      </m:e>
                    </m:d>
                    <m:r>
                      <a:rPr lang="en-US" altLang="zh-CN" b="0" i="0" smtClean="0">
                        <a:latin typeface="Cambria Math" panose="02040503050406030204" pitchFamily="18" charset="0"/>
                        <a:ea typeface="微软雅黑" panose="020B0503020204020204" pitchFamily="34" charset="-122"/>
                      </a:rPr>
                      <m:t>, </m:t>
                    </m:r>
                    <m:r>
                      <m:rPr>
                        <m:sty m:val="p"/>
                      </m:rPr>
                      <a:rPr lang="en-US" altLang="zh-CN" b="0" i="0" smtClean="0">
                        <a:latin typeface="Cambria Math" panose="02040503050406030204" pitchFamily="18" charset="0"/>
                        <a:ea typeface="微软雅黑" panose="020B0503020204020204" pitchFamily="34" charset="-122"/>
                      </a:rPr>
                      <m:t>nloglog</m:t>
                    </m:r>
                    <m:d>
                      <m:dPr>
                        <m:ctrlPr>
                          <a:rPr lang="en-US" altLang="zh-CN" b="0" i="1" smtClean="0">
                            <a:latin typeface="Cambria Math" panose="02040503050406030204" pitchFamily="18" charset="0"/>
                            <a:ea typeface="微软雅黑" panose="020B0503020204020204" pitchFamily="34" charset="-122"/>
                          </a:rPr>
                        </m:ctrlPr>
                      </m:dPr>
                      <m:e>
                        <m:r>
                          <m:rPr>
                            <m:sty m:val="p"/>
                          </m:rPr>
                          <a:rPr lang="en-US" altLang="zh-CN" b="0" i="0" smtClean="0">
                            <a:latin typeface="Cambria Math" panose="02040503050406030204" pitchFamily="18" charset="0"/>
                            <a:ea typeface="微软雅黑" panose="020B0503020204020204" pitchFamily="34" charset="-122"/>
                          </a:rPr>
                          <m:t>n</m:t>
                        </m:r>
                      </m:e>
                    </m:d>
                    <m:r>
                      <a:rPr lang="en-US" altLang="zh-CN" b="0" i="0" smtClean="0">
                        <a:latin typeface="Cambria Math" panose="02040503050406030204" pitchFamily="18" charset="0"/>
                        <a:ea typeface="微软雅黑" panose="020B0503020204020204" pitchFamily="34" charset="-122"/>
                      </a:rPr>
                      <m:t>, </m:t>
                    </m:r>
                    <m:sSup>
                      <m:sSupPr>
                        <m:ctrlPr>
                          <a:rPr lang="en-US" altLang="zh-CN" b="0" i="1" smtClean="0">
                            <a:latin typeface="Cambria Math" panose="02040503050406030204" pitchFamily="18" charset="0"/>
                            <a:ea typeface="微软雅黑" panose="020B0503020204020204" pitchFamily="34" charset="-122"/>
                          </a:rPr>
                        </m:ctrlPr>
                      </m:sSupPr>
                      <m:e>
                        <m:r>
                          <m:rPr>
                            <m:sty m:val="p"/>
                          </m:rPr>
                          <a:rPr lang="en-US" altLang="zh-CN" b="0" i="0" smtClean="0">
                            <a:latin typeface="Cambria Math" panose="02040503050406030204" pitchFamily="18" charset="0"/>
                            <a:ea typeface="微软雅黑" panose="020B0503020204020204" pitchFamily="34" charset="-122"/>
                          </a:rPr>
                          <m:t>nlog</m:t>
                        </m:r>
                      </m:e>
                      <m:sup>
                        <m:r>
                          <a:rPr lang="en-US" altLang="zh-CN" b="0" i="0" smtClean="0">
                            <a:latin typeface="Cambria Math" panose="02040503050406030204" pitchFamily="18" charset="0"/>
                            <a:ea typeface="微软雅黑" panose="020B0503020204020204" pitchFamily="34" charset="-122"/>
                          </a:rPr>
                          <m:t>2</m:t>
                        </m:r>
                      </m:sup>
                    </m:sSup>
                    <m:d>
                      <m:dPr>
                        <m:ctrlPr>
                          <a:rPr lang="en-US" altLang="zh-CN" b="0" i="1" smtClean="0">
                            <a:latin typeface="Cambria Math" panose="02040503050406030204" pitchFamily="18" charset="0"/>
                            <a:ea typeface="微软雅黑" panose="020B0503020204020204" pitchFamily="34" charset="-122"/>
                          </a:rPr>
                        </m:ctrlPr>
                      </m:dPr>
                      <m:e>
                        <m:r>
                          <m:rPr>
                            <m:sty m:val="p"/>
                          </m:rPr>
                          <a:rPr lang="en-US" altLang="zh-CN" b="0" i="0" smtClean="0">
                            <a:latin typeface="Cambria Math" panose="02040503050406030204" pitchFamily="18" charset="0"/>
                            <a:ea typeface="微软雅黑" panose="020B0503020204020204" pitchFamily="34" charset="-122"/>
                          </a:rPr>
                          <m:t>n</m:t>
                        </m:r>
                      </m:e>
                    </m:d>
                    <m:r>
                      <a:rPr lang="en-US" altLang="zh-CN" b="0" i="0" smtClean="0">
                        <a:latin typeface="Cambria Math" panose="02040503050406030204" pitchFamily="18" charset="0"/>
                        <a:ea typeface="微软雅黑" panose="020B0503020204020204" pitchFamily="34" charset="-122"/>
                      </a:rPr>
                      <m:t>, </m:t>
                    </m:r>
                    <m:r>
                      <m:rPr>
                        <m:sty m:val="p"/>
                      </m:rPr>
                      <a:rPr lang="en-US" altLang="zh-CN" b="0" i="0" smtClean="0">
                        <a:latin typeface="Cambria Math" panose="02040503050406030204" pitchFamily="18" charset="0"/>
                        <a:ea typeface="微软雅黑" panose="020B0503020204020204" pitchFamily="34" charset="-122"/>
                      </a:rPr>
                      <m:t>nlog</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m:rPr>
                                <m:sty m:val="p"/>
                              </m:rPr>
                              <a:rPr lang="en-US" altLang="zh-CN" b="0" i="0" smtClean="0">
                                <a:latin typeface="Cambria Math" panose="02040503050406030204" pitchFamily="18" charset="0"/>
                                <a:ea typeface="微软雅黑" panose="020B0503020204020204" pitchFamily="34" charset="-122"/>
                              </a:rPr>
                              <m:t>n</m:t>
                            </m:r>
                          </m:e>
                          <m:sup>
                            <m:r>
                              <a:rPr lang="en-US" altLang="zh-CN" b="0" i="0" smtClean="0">
                                <a:latin typeface="Cambria Math" panose="02040503050406030204" pitchFamily="18" charset="0"/>
                                <a:ea typeface="微软雅黑" panose="020B0503020204020204" pitchFamily="34" charset="-122"/>
                              </a:rPr>
                              <m:t>2</m:t>
                            </m:r>
                          </m:sup>
                        </m:sSup>
                      </m:e>
                    </m:d>
                    <m:r>
                      <a:rPr lang="en-US" altLang="zh-CN" b="0" i="0" smtClean="0">
                        <a:latin typeface="Cambria Math" panose="02040503050406030204" pitchFamily="18" charset="0"/>
                        <a:ea typeface="微软雅黑" panose="020B0503020204020204" pitchFamily="34" charset="-122"/>
                      </a:rPr>
                      <m:t>, </m:t>
                    </m:r>
                    <m:f>
                      <m:fPr>
                        <m:ctrlPr>
                          <a:rPr lang="en-US" altLang="zh-CN" b="0" i="1" smtClean="0">
                            <a:latin typeface="Cambria Math" panose="02040503050406030204" pitchFamily="18" charset="0"/>
                            <a:ea typeface="微软雅黑" panose="020B0503020204020204" pitchFamily="34" charset="-122"/>
                          </a:rPr>
                        </m:ctrlPr>
                      </m:fPr>
                      <m:num>
                        <m:r>
                          <a:rPr lang="en-US" altLang="zh-CN" b="0" i="0" smtClean="0">
                            <a:latin typeface="Cambria Math" panose="02040503050406030204" pitchFamily="18" charset="0"/>
                            <a:ea typeface="微软雅黑" panose="020B0503020204020204" pitchFamily="34" charset="-122"/>
                          </a:rPr>
                          <m:t>2</m:t>
                        </m:r>
                      </m:num>
                      <m:den>
                        <m:r>
                          <m:rPr>
                            <m:sty m:val="p"/>
                          </m:rPr>
                          <a:rPr lang="en-US" altLang="zh-CN" b="0" i="0" smtClean="0">
                            <a:latin typeface="Cambria Math" panose="02040503050406030204" pitchFamily="18" charset="0"/>
                            <a:ea typeface="微软雅黑" panose="020B0503020204020204" pitchFamily="34" charset="-122"/>
                          </a:rPr>
                          <m:t>n</m:t>
                        </m:r>
                      </m:den>
                    </m:f>
                    <m:r>
                      <a:rPr lang="en-US" altLang="zh-CN" b="0" i="0" smtClean="0">
                        <a:latin typeface="Cambria Math" panose="02040503050406030204" pitchFamily="18" charset="0"/>
                        <a:ea typeface="微软雅黑" panose="020B0503020204020204" pitchFamily="34" charset="-122"/>
                      </a:rPr>
                      <m:t>, </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2</m:t>
                        </m:r>
                      </m:e>
                      <m:sup>
                        <m:r>
                          <a:rPr lang="en-US" altLang="zh-CN" b="0" i="1" smtClean="0">
                            <a:latin typeface="Cambria Math" panose="02040503050406030204" pitchFamily="18" charset="0"/>
                            <a:ea typeface="微软雅黑" panose="020B0503020204020204" pitchFamily="34" charset="-122"/>
                          </a:rPr>
                          <m:t>𝑛</m:t>
                        </m:r>
                      </m:sup>
                    </m:sSup>
                    <m:r>
                      <a:rPr lang="en-US" altLang="zh-CN" b="0" i="1" smtClean="0">
                        <a:latin typeface="Cambria Math" panose="02040503050406030204" pitchFamily="18" charset="0"/>
                        <a:ea typeface="微软雅黑" panose="020B0503020204020204" pitchFamily="34" charset="-122"/>
                      </a:rPr>
                      <m:t>, 37, </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𝑛</m:t>
                        </m:r>
                      </m:e>
                      <m:sup>
                        <m:r>
                          <a:rPr lang="en-US" altLang="zh-CN" b="0" i="1" smtClean="0">
                            <a:latin typeface="Cambria Math" panose="02040503050406030204" pitchFamily="18" charset="0"/>
                            <a:ea typeface="微软雅黑" panose="020B0503020204020204" pitchFamily="34" charset="-122"/>
                          </a:rPr>
                          <m:t>2</m:t>
                        </m:r>
                      </m:sup>
                    </m:sSup>
                    <m:func>
                      <m:funcPr>
                        <m:ctrlPr>
                          <a:rPr lang="en-US" altLang="zh-CN" b="0" i="1" smtClean="0">
                            <a:latin typeface="Cambria Math" panose="02040503050406030204" pitchFamily="18" charset="0"/>
                            <a:ea typeface="微软雅黑" panose="020B0503020204020204" pitchFamily="34" charset="-122"/>
                          </a:rPr>
                        </m:ctrlPr>
                      </m:funcPr>
                      <m:fName>
                        <m:r>
                          <m:rPr>
                            <m:sty m:val="p"/>
                          </m:rPr>
                          <a:rPr lang="en-US" altLang="zh-CN" b="0" i="0" smtClean="0">
                            <a:latin typeface="Cambria Math" panose="02040503050406030204" pitchFamily="18" charset="0"/>
                            <a:ea typeface="微软雅黑" panose="020B0503020204020204" pitchFamily="34" charset="-122"/>
                          </a:rPr>
                          <m:t>log</m:t>
                        </m:r>
                      </m:fName>
                      <m:e>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𝑛</m:t>
                            </m:r>
                          </m:e>
                        </m:d>
                      </m:e>
                    </m:func>
                    <m:r>
                      <a:rPr lang="en-US" altLang="zh-CN" b="0" i="1" smtClean="0">
                        <a:latin typeface="Cambria Math" panose="02040503050406030204" pitchFamily="18" charset="0"/>
                        <a:ea typeface="微软雅黑" panose="020B0503020204020204" pitchFamily="34" charset="-122"/>
                      </a:rPr>
                      <m:t>, </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𝑛</m:t>
                        </m:r>
                      </m:e>
                      <m:sup>
                        <m:r>
                          <a:rPr lang="en-US" altLang="zh-CN" b="0" i="1" smtClean="0">
                            <a:latin typeface="Cambria Math" panose="02040503050406030204" pitchFamily="18" charset="0"/>
                            <a:ea typeface="微软雅黑" panose="020B0503020204020204" pitchFamily="34" charset="-122"/>
                          </a:rPr>
                          <m:t>3</m:t>
                        </m:r>
                      </m:sup>
                    </m:sSup>
                  </m:oMath>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指出那些函数以相同的增长率增长</a:t>
                </a:r>
              </a:p>
            </p:txBody>
          </p:sp>
        </mc:Choice>
        <mc:Fallback xmlns="">
          <p:sp>
            <p:nvSpPr>
              <p:cNvPr id="18" name="文本框 17">
                <a:extLst>
                  <a:ext uri="{FF2B5EF4-FFF2-40B4-BE49-F238E27FC236}">
                    <a16:creationId xmlns:a16="http://schemas.microsoft.com/office/drawing/2014/main" id="{BB531D38-BA6B-451A-A84E-02E121D4B3ED}"/>
                  </a:ext>
                </a:extLst>
              </p:cNvPr>
              <p:cNvSpPr txBox="1">
                <a:spLocks noRot="1" noChangeAspect="1" noMove="1" noResize="1" noEditPoints="1" noAdjustHandles="1" noChangeArrowheads="1" noChangeShapeType="1" noTextEdit="1"/>
              </p:cNvSpPr>
              <p:nvPr/>
            </p:nvSpPr>
            <p:spPr>
              <a:xfrm>
                <a:off x="1039825" y="1139307"/>
                <a:ext cx="9312250" cy="1038041"/>
              </a:xfrm>
              <a:prstGeom prst="rect">
                <a:avLst/>
              </a:prstGeom>
              <a:blipFill>
                <a:blip r:embed="rId2"/>
                <a:stretch>
                  <a:fillRect l="-589" t="-3529" b="-8824"/>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7BD2DEA8-9C86-4844-B7F5-95769A4CB650}"/>
              </a:ext>
            </a:extLst>
          </p:cNvPr>
          <p:cNvSpPr/>
          <p:nvPr/>
        </p:nvSpPr>
        <p:spPr>
          <a:xfrm>
            <a:off x="1139837" y="2503011"/>
            <a:ext cx="9112225" cy="369332"/>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按增长率从小到大排序：</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AF46A19-2B27-4193-9FFD-ADE28482FA78}"/>
                  </a:ext>
                </a:extLst>
              </p:cNvPr>
              <p:cNvSpPr/>
              <p:nvPr/>
            </p:nvSpPr>
            <p:spPr>
              <a:xfrm>
                <a:off x="2047875" y="3198006"/>
                <a:ext cx="8705850" cy="6109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𝑛</m:t>
                          </m:r>
                        </m:den>
                      </m:f>
                      <m:r>
                        <a:rPr lang="en-US" altLang="zh-CN" b="0" i="1" smtClean="0">
                          <a:latin typeface="Cambria Math" panose="02040503050406030204" pitchFamily="18" charset="0"/>
                          <a:ea typeface="微软雅黑" panose="020B0503020204020204" pitchFamily="34" charset="-122"/>
                        </a:rPr>
                        <m:t>, 37, </m:t>
                      </m:r>
                      <m:rad>
                        <m:radPr>
                          <m:degHide m:val="on"/>
                          <m:ctrlPr>
                            <a:rPr lang="en-US" altLang="zh-CN" i="1">
                              <a:latin typeface="Cambria Math" panose="02040503050406030204" pitchFamily="18" charset="0"/>
                              <a:ea typeface="微软雅黑" panose="020B0503020204020204" pitchFamily="34" charset="-122"/>
                            </a:rPr>
                          </m:ctrlPr>
                        </m:radPr>
                        <m:deg/>
                        <m:e>
                          <m:r>
                            <a:rPr lang="en-US" altLang="zh-CN" i="1">
                              <a:latin typeface="Cambria Math" panose="02040503050406030204" pitchFamily="18" charset="0"/>
                              <a:ea typeface="微软雅黑" panose="020B0503020204020204" pitchFamily="34" charset="-122"/>
                            </a:rPr>
                            <m:t>𝑛</m:t>
                          </m:r>
                        </m:e>
                      </m:rad>
                      <m:r>
                        <a:rPr lang="en-US" altLang="zh-CN" i="1">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 </m:t>
                      </m:r>
                      <m:sSup>
                        <m:sSupPr>
                          <m:ctrlPr>
                            <a:rPr lang="en-US" altLang="zh-CN" i="1">
                              <a:latin typeface="Cambria Math" panose="02040503050406030204" pitchFamily="18" charset="0"/>
                              <a:ea typeface="微软雅黑" panose="020B0503020204020204" pitchFamily="34" charset="-122"/>
                            </a:rPr>
                          </m:ctrlPr>
                        </m:sSupPr>
                        <m:e>
                          <m:r>
                            <m:rPr>
                              <m:sty m:val="p"/>
                            </m:rPr>
                            <a:rPr lang="en-US" altLang="zh-CN">
                              <a:latin typeface="Cambria Math" panose="02040503050406030204" pitchFamily="18" charset="0"/>
                              <a:ea typeface="微软雅黑" panose="020B0503020204020204" pitchFamily="34" charset="-122"/>
                            </a:rPr>
                            <m:t>nloglog</m:t>
                          </m:r>
                          <m:d>
                            <m:dPr>
                              <m:ctrlPr>
                                <a:rPr lang="en-US" altLang="zh-CN" i="1">
                                  <a:latin typeface="Cambria Math" panose="02040503050406030204" pitchFamily="18" charset="0"/>
                                  <a:ea typeface="微软雅黑" panose="020B0503020204020204" pitchFamily="34" charset="-122"/>
                                </a:rPr>
                              </m:ctrlPr>
                            </m:dPr>
                            <m:e>
                              <m:r>
                                <m:rPr>
                                  <m:sty m:val="p"/>
                                </m:rPr>
                                <a:rPr lang="en-US" altLang="zh-CN">
                                  <a:latin typeface="Cambria Math" panose="02040503050406030204" pitchFamily="18" charset="0"/>
                                  <a:ea typeface="微软雅黑" panose="020B0503020204020204" pitchFamily="34" charset="-122"/>
                                </a:rPr>
                                <m:t>n</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𝑛</m:t>
                          </m:r>
                          <m:r>
                            <m:rPr>
                              <m:sty m:val="p"/>
                            </m:rPr>
                            <a:rPr lang="en-US" altLang="zh-CN">
                              <a:latin typeface="Cambria Math" panose="02040503050406030204" pitchFamily="18" charset="0"/>
                              <a:ea typeface="微软雅黑" panose="020B0503020204020204" pitchFamily="34" charset="-122"/>
                            </a:rPr>
                            <m:t>log</m:t>
                          </m:r>
                          <m:d>
                            <m:dPr>
                              <m:ctrlPr>
                                <a:rPr lang="en-US" altLang="zh-CN" i="1">
                                  <a:latin typeface="Cambria Math" panose="02040503050406030204" pitchFamily="18" charset="0"/>
                                  <a:ea typeface="微软雅黑" panose="020B0503020204020204" pitchFamily="34" charset="-122"/>
                                </a:rPr>
                              </m:ctrlPr>
                            </m:dPr>
                            <m:e>
                              <m:r>
                                <m:rPr>
                                  <m:sty m:val="p"/>
                                </m:rPr>
                                <a:rPr lang="en-US" altLang="zh-CN">
                                  <a:latin typeface="Cambria Math" panose="02040503050406030204" pitchFamily="18" charset="0"/>
                                  <a:ea typeface="微软雅黑" panose="020B0503020204020204" pitchFamily="34" charset="-122"/>
                                </a:rPr>
                                <m:t>n</m:t>
                              </m:r>
                            </m:e>
                          </m:d>
                          <m:r>
                            <a:rPr lang="en-US" altLang="zh-CN" b="0" i="1" smtClean="0">
                              <a:latin typeface="Cambria Math" panose="02040503050406030204" pitchFamily="18" charset="0"/>
                              <a:ea typeface="微软雅黑" panose="020B0503020204020204" pitchFamily="34" charset="-122"/>
                            </a:rPr>
                            <m:t>,</m:t>
                          </m:r>
                          <m:r>
                            <m:rPr>
                              <m:sty m:val="p"/>
                            </m:rPr>
                            <a:rPr lang="en-US" altLang="zh-CN">
                              <a:latin typeface="Cambria Math" panose="02040503050406030204" pitchFamily="18" charset="0"/>
                              <a:ea typeface="微软雅黑" panose="020B0503020204020204" pitchFamily="34" charset="-122"/>
                            </a:rPr>
                            <m:t>nlog</m:t>
                          </m:r>
                          <m:d>
                            <m:dPr>
                              <m:ctrlPr>
                                <a:rPr lang="en-US" altLang="zh-CN" i="1">
                                  <a:latin typeface="Cambria Math" panose="02040503050406030204" pitchFamily="18" charset="0"/>
                                  <a:ea typeface="微软雅黑" panose="020B0503020204020204" pitchFamily="34" charset="-122"/>
                                </a:rPr>
                              </m:ctrlPr>
                            </m:dPr>
                            <m:e>
                              <m:sSup>
                                <m:sSupPr>
                                  <m:ctrlPr>
                                    <a:rPr lang="en-US" altLang="zh-CN" i="1">
                                      <a:latin typeface="Cambria Math" panose="02040503050406030204" pitchFamily="18" charset="0"/>
                                      <a:ea typeface="微软雅黑" panose="020B0503020204020204" pitchFamily="34" charset="-122"/>
                                    </a:rPr>
                                  </m:ctrlPr>
                                </m:sSupPr>
                                <m:e>
                                  <m:r>
                                    <m:rPr>
                                      <m:sty m:val="p"/>
                                    </m:rPr>
                                    <a:rPr lang="en-US" altLang="zh-CN">
                                      <a:latin typeface="Cambria Math" panose="02040503050406030204" pitchFamily="18" charset="0"/>
                                      <a:ea typeface="微软雅黑" panose="020B0503020204020204" pitchFamily="34" charset="-122"/>
                                    </a:rPr>
                                    <m:t>n</m:t>
                                  </m:r>
                                </m:e>
                                <m:sup>
                                  <m:r>
                                    <a:rPr lang="en-US" altLang="zh-CN">
                                      <a:latin typeface="Cambria Math" panose="02040503050406030204" pitchFamily="18" charset="0"/>
                                      <a:ea typeface="微软雅黑" panose="020B0503020204020204" pitchFamily="34" charset="-122"/>
                                    </a:rPr>
                                    <m:t>2</m:t>
                                  </m:r>
                                </m:sup>
                              </m:sSup>
                            </m:e>
                          </m:d>
                          <m:r>
                            <a:rPr lang="en-US" altLang="zh-CN" b="0" i="1" smtClean="0">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r>
                                <m:rPr>
                                  <m:sty m:val="p"/>
                                </m:rPr>
                                <a:rPr lang="en-US" altLang="zh-CN">
                                  <a:latin typeface="Cambria Math" panose="02040503050406030204" pitchFamily="18" charset="0"/>
                                  <a:ea typeface="微软雅黑" panose="020B0503020204020204" pitchFamily="34" charset="-122"/>
                                </a:rPr>
                                <m:t>nlog</m:t>
                              </m:r>
                            </m:e>
                            <m:sup>
                              <m:r>
                                <a:rPr lang="en-US" altLang="zh-CN">
                                  <a:latin typeface="Cambria Math" panose="02040503050406030204" pitchFamily="18" charset="0"/>
                                  <a:ea typeface="微软雅黑" panose="020B0503020204020204" pitchFamily="34" charset="-122"/>
                                </a:rPr>
                                <m:t>2</m:t>
                              </m:r>
                            </m:sup>
                          </m:sSup>
                          <m:d>
                            <m:dPr>
                              <m:ctrlPr>
                                <a:rPr lang="en-US" altLang="zh-CN" i="1">
                                  <a:latin typeface="Cambria Math" panose="02040503050406030204" pitchFamily="18" charset="0"/>
                                  <a:ea typeface="微软雅黑" panose="020B0503020204020204" pitchFamily="34" charset="-122"/>
                                </a:rPr>
                              </m:ctrlPr>
                            </m:dPr>
                            <m:e>
                              <m:r>
                                <m:rPr>
                                  <m:sty m:val="p"/>
                                </m:rPr>
                                <a:rPr lang="en-US" altLang="zh-CN">
                                  <a:latin typeface="Cambria Math" panose="02040503050406030204" pitchFamily="18" charset="0"/>
                                  <a:ea typeface="微软雅黑" panose="020B0503020204020204" pitchFamily="34" charset="-122"/>
                                </a:rPr>
                                <m:t>n</m:t>
                              </m:r>
                            </m:e>
                          </m:d>
                          <m:r>
                            <a:rPr lang="en-US" altLang="zh-CN" b="0" i="1" smtClean="0">
                              <a:latin typeface="Cambria Math" panose="02040503050406030204" pitchFamily="18" charset="0"/>
                              <a:ea typeface="微软雅黑" panose="020B0503020204020204" pitchFamily="34" charset="-122"/>
                            </a:rPr>
                            <m:t>, </m:t>
                          </m:r>
                          <m:r>
                            <a:rPr lang="en-US" altLang="zh-CN" i="1">
                              <a:latin typeface="Cambria Math" panose="02040503050406030204" pitchFamily="18" charset="0"/>
                              <a:ea typeface="微软雅黑" panose="020B0503020204020204" pitchFamily="34" charset="-122"/>
                            </a:rPr>
                            <m:t>𝑛</m:t>
                          </m:r>
                        </m:e>
                        <m:sup>
                          <m:r>
                            <a:rPr lang="en-US" altLang="zh-CN" i="1">
                              <a:latin typeface="Cambria Math" panose="02040503050406030204" pitchFamily="18" charset="0"/>
                              <a:ea typeface="微软雅黑" panose="020B0503020204020204" pitchFamily="34" charset="-122"/>
                            </a:rPr>
                            <m:t>1.5</m:t>
                          </m:r>
                        </m:sup>
                      </m:sSup>
                      <m:r>
                        <a:rPr lang="en-US" altLang="zh-CN" i="1">
                          <a:latin typeface="Cambria Math" panose="02040503050406030204" pitchFamily="18" charset="0"/>
                          <a:ea typeface="微软雅黑" panose="020B0503020204020204" pitchFamily="34" charset="-122"/>
                        </a:rPr>
                        <m:t>, </m:t>
                      </m:r>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𝑛</m:t>
                          </m:r>
                        </m:e>
                        <m:sup>
                          <m:r>
                            <a:rPr lang="en-US" altLang="zh-CN" i="1">
                              <a:latin typeface="Cambria Math" panose="02040503050406030204" pitchFamily="18" charset="0"/>
                              <a:ea typeface="微软雅黑" panose="020B0503020204020204" pitchFamily="34" charset="-122"/>
                            </a:rPr>
                            <m:t>2</m:t>
                          </m:r>
                        </m:sup>
                      </m:sSup>
                      <m:r>
                        <a:rPr lang="en-US" altLang="zh-CN" i="1">
                          <a:latin typeface="Cambria Math" panose="02040503050406030204" pitchFamily="18" charset="0"/>
                          <a:ea typeface="微软雅黑" panose="020B0503020204020204" pitchFamily="34" charset="-122"/>
                        </a:rPr>
                        <m:t>, </m:t>
                      </m:r>
                      <m:sSup>
                        <m:sSupPr>
                          <m:ctrlPr>
                            <a:rPr lang="en-US" altLang="zh-CN" i="1">
                              <a:latin typeface="Cambria Math" panose="02040503050406030204" pitchFamily="18" charset="0"/>
                              <a:ea typeface="微软雅黑" panose="020B0503020204020204" pitchFamily="34" charset="-122"/>
                            </a:rPr>
                          </m:ctrlPr>
                        </m:sSupPr>
                        <m:e>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𝑛</m:t>
                              </m:r>
                            </m:e>
                            <m:sup>
                              <m:r>
                                <a:rPr lang="en-US" altLang="zh-CN" i="1">
                                  <a:latin typeface="Cambria Math" panose="02040503050406030204" pitchFamily="18" charset="0"/>
                                  <a:ea typeface="微软雅黑" panose="020B0503020204020204" pitchFamily="34" charset="-122"/>
                                </a:rPr>
                                <m:t>2</m:t>
                              </m:r>
                            </m:sup>
                          </m:sSup>
                          <m:func>
                            <m:funcPr>
                              <m:ctrlPr>
                                <a:rPr lang="en-US" altLang="zh-CN" i="1">
                                  <a:latin typeface="Cambria Math" panose="02040503050406030204" pitchFamily="18" charset="0"/>
                                  <a:ea typeface="微软雅黑" panose="020B0503020204020204" pitchFamily="34" charset="-122"/>
                                </a:rPr>
                              </m:ctrlPr>
                            </m:funcPr>
                            <m:fName>
                              <m:r>
                                <m:rPr>
                                  <m:sty m:val="p"/>
                                </m:rPr>
                                <a:rPr lang="en-US" altLang="zh-CN">
                                  <a:latin typeface="Cambria Math" panose="02040503050406030204" pitchFamily="18" charset="0"/>
                                  <a:ea typeface="微软雅黑" panose="020B0503020204020204" pitchFamily="34" charset="-122"/>
                                </a:rPr>
                                <m:t>log</m:t>
                              </m:r>
                            </m:fName>
                            <m:e>
                              <m:d>
                                <m:dPr>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𝑛</m:t>
                                  </m:r>
                                </m:e>
                              </m:d>
                              <m:r>
                                <a:rPr lang="en-US" altLang="zh-CN" b="0" i="1" smtClean="0">
                                  <a:latin typeface="Cambria Math" panose="02040503050406030204" pitchFamily="18" charset="0"/>
                                  <a:ea typeface="微软雅黑" panose="020B0503020204020204" pitchFamily="34" charset="-122"/>
                                </a:rPr>
                                <m:t>,</m:t>
                              </m:r>
                            </m:e>
                          </m:func>
                          <m:r>
                            <a:rPr lang="en-US" altLang="zh-CN" i="1">
                              <a:latin typeface="Cambria Math" panose="02040503050406030204" pitchFamily="18" charset="0"/>
                              <a:ea typeface="微软雅黑" panose="020B0503020204020204" pitchFamily="34" charset="-122"/>
                            </a:rPr>
                            <m:t>𝑛</m:t>
                          </m:r>
                        </m:e>
                        <m:sup>
                          <m:r>
                            <a:rPr lang="en-US" altLang="zh-CN" i="1">
                              <a:latin typeface="Cambria Math" panose="02040503050406030204" pitchFamily="18" charset="0"/>
                              <a:ea typeface="微软雅黑" panose="020B0503020204020204" pitchFamily="34" charset="-122"/>
                            </a:rPr>
                            <m:t>3</m:t>
                          </m:r>
                        </m:sup>
                      </m:sSup>
                      <m:r>
                        <a:rPr lang="en-US" altLang="zh-CN">
                          <a:latin typeface="Cambria Math" panose="02040503050406030204" pitchFamily="18" charset="0"/>
                          <a:ea typeface="微软雅黑" panose="020B0503020204020204" pitchFamily="34" charset="-122"/>
                        </a:rPr>
                        <m:t>, </m:t>
                      </m:r>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2</m:t>
                          </m:r>
                        </m:e>
                        <m:sup>
                          <m:r>
                            <a:rPr lang="en-US" altLang="zh-CN" i="1">
                              <a:latin typeface="Cambria Math" panose="02040503050406030204" pitchFamily="18" charset="0"/>
                              <a:ea typeface="微软雅黑" panose="020B0503020204020204" pitchFamily="34" charset="-122"/>
                            </a:rPr>
                            <m:t>𝑛</m:t>
                          </m:r>
                        </m:sup>
                      </m:sSup>
                    </m:oMath>
                  </m:oMathPara>
                </a14:m>
                <a:endParaRPr lang="zh-CN" altLang="en-US" dirty="0"/>
              </a:p>
            </p:txBody>
          </p:sp>
        </mc:Choice>
        <mc:Fallback xmlns="">
          <p:sp>
            <p:nvSpPr>
              <p:cNvPr id="5" name="矩形 4">
                <a:extLst>
                  <a:ext uri="{FF2B5EF4-FFF2-40B4-BE49-F238E27FC236}">
                    <a16:creationId xmlns:a16="http://schemas.microsoft.com/office/drawing/2014/main" id="{3AF46A19-2B27-4193-9FFD-ADE28482FA78}"/>
                  </a:ext>
                </a:extLst>
              </p:cNvPr>
              <p:cNvSpPr>
                <a:spLocks noRot="1" noChangeAspect="1" noMove="1" noResize="1" noEditPoints="1" noAdjustHandles="1" noChangeArrowheads="1" noChangeShapeType="1" noTextEdit="1"/>
              </p:cNvSpPr>
              <p:nvPr/>
            </p:nvSpPr>
            <p:spPr>
              <a:xfrm>
                <a:off x="2047875" y="3198006"/>
                <a:ext cx="8705850" cy="610936"/>
              </a:xfrm>
              <a:prstGeom prst="rect">
                <a:avLst/>
              </a:prstGeom>
              <a:blipFill>
                <a:blip r:embed="rId3"/>
                <a:stretch>
                  <a:fillRect/>
                </a:stretch>
              </a:blipFill>
            </p:spPr>
            <p:txBody>
              <a:bodyPr/>
              <a:lstStyle/>
              <a:p>
                <a:r>
                  <a:rPr lang="zh-CN" altLang="en-US">
                    <a:noFill/>
                  </a:rPr>
                  <a:t> </a:t>
                </a:r>
              </a:p>
            </p:txBody>
          </p:sp>
        </mc:Fallback>
      </mc:AlternateContent>
      <p:sp>
        <p:nvSpPr>
          <p:cNvPr id="6" name="右大括号 5">
            <a:extLst>
              <a:ext uri="{FF2B5EF4-FFF2-40B4-BE49-F238E27FC236}">
                <a16:creationId xmlns:a16="http://schemas.microsoft.com/office/drawing/2014/main" id="{D441F8B3-6036-4FC9-B10B-54B4AF2C8122}"/>
              </a:ext>
            </a:extLst>
          </p:cNvPr>
          <p:cNvSpPr/>
          <p:nvPr/>
        </p:nvSpPr>
        <p:spPr>
          <a:xfrm rot="5400000">
            <a:off x="5624725" y="3478451"/>
            <a:ext cx="238409" cy="8291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53FAA0B-1320-47C6-93A1-A4933A826560}"/>
              </a:ext>
            </a:extLst>
          </p:cNvPr>
          <p:cNvSpPr txBox="1"/>
          <p:nvPr/>
        </p:nvSpPr>
        <p:spPr>
          <a:xfrm>
            <a:off x="5141190" y="4106782"/>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增长率相同</a:t>
            </a:r>
          </a:p>
        </p:txBody>
      </p:sp>
    </p:spTree>
    <p:extLst>
      <p:ext uri="{BB962C8B-B14F-4D97-AF65-F5344CB8AC3E}">
        <p14:creationId xmlns:p14="http://schemas.microsoft.com/office/powerpoint/2010/main" val="3683360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68400" y="1083906"/>
            <a:ext cx="9312250" cy="1477328"/>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第十题</a:t>
            </a:r>
            <a:r>
              <a:rPr lang="zh-CN" altLang="en-US" dirty="0">
                <a:latin typeface="微软雅黑" panose="020B0503020204020204" pitchFamily="34" charset="-122"/>
                <a:ea typeface="微软雅黑" panose="020B0503020204020204" pitchFamily="34" charset="-122"/>
              </a:rPr>
              <a:t>：</a:t>
            </a:r>
            <a:r>
              <a:rPr lang="zh-CN" altLang="zh-CN" dirty="0"/>
              <a:t>设</a:t>
            </a:r>
            <a:r>
              <a:rPr lang="en-US" altLang="zh-CN" dirty="0"/>
              <a:t>T(n) = O(f(n))</a:t>
            </a:r>
            <a:r>
              <a:rPr lang="zh-CN" altLang="zh-CN" dirty="0"/>
              <a:t>和</a:t>
            </a:r>
            <a:r>
              <a:rPr lang="en-US" altLang="zh-CN" dirty="0"/>
              <a:t>G(n) = O(f(n))</a:t>
            </a:r>
            <a:r>
              <a:rPr lang="zh-CN" altLang="zh-CN" dirty="0"/>
              <a:t>，下列哪些等式成立？</a:t>
            </a:r>
            <a:endParaRPr lang="en-US" altLang="zh-CN" dirty="0"/>
          </a:p>
          <a:p>
            <a:r>
              <a:rPr lang="en-US" altLang="zh-CN" dirty="0"/>
              <a:t>  1.</a:t>
            </a:r>
            <a:r>
              <a:rPr lang="zh-CN" altLang="en-US" dirty="0"/>
              <a:t> </a:t>
            </a:r>
            <a:r>
              <a:rPr lang="en-US" altLang="zh-CN" dirty="0"/>
              <a:t>T(n) + G(n) = O(f(n))</a:t>
            </a:r>
          </a:p>
          <a:p>
            <a:r>
              <a:rPr lang="en-US" altLang="zh-CN" dirty="0"/>
              <a:t>  2. T(n) – G(n) = o(f(n))</a:t>
            </a:r>
          </a:p>
          <a:p>
            <a:r>
              <a:rPr lang="en-US" altLang="zh-CN" dirty="0"/>
              <a:t>  3. T(n) / G(n) = O(1)</a:t>
            </a:r>
          </a:p>
          <a:p>
            <a:r>
              <a:rPr lang="en-US" altLang="zh-CN" dirty="0"/>
              <a:t>  4. T(n) = O(G(n))</a:t>
            </a:r>
            <a:endParaRPr lang="zh-CN" altLang="zh-CN"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57576A7-15F3-4D4C-BE29-A76A8C35503A}"/>
                  </a:ext>
                </a:extLst>
              </p:cNvPr>
              <p:cNvSpPr/>
              <p:nvPr/>
            </p:nvSpPr>
            <p:spPr>
              <a:xfrm>
                <a:off x="1539887" y="3702046"/>
                <a:ext cx="9112225" cy="1477328"/>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eriod"/>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正确：根据</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的定义证明</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spcAft>
                    <a:spcPts val="0"/>
                  </a:spcAft>
                  <a:buAutoNum type="arabicPeriod"/>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错误：如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 = 100n = O(n),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2n+10</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O(n)</a:t>
                </a:r>
              </a:p>
              <a:p>
                <a:pPr marL="342900" indent="-342900" algn="just">
                  <a:spcAft>
                    <a:spcPts val="0"/>
                  </a:spcAft>
                  <a:buAutoNum type="arabicPeriod"/>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错误：如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 = </a:t>
                </a:r>
                <a:r>
                  <a:rPr lang="en-US" altLang="zh-CN" kern="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n+log</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 G(n) = 5n</a:t>
                </a:r>
              </a:p>
              <a:p>
                <a:pPr marL="342900" indent="-342900" algn="just">
                  <a:spcAft>
                    <a:spcPts val="0"/>
                  </a:spcAft>
                  <a:buAutoNum type="arabicPeriod"/>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错误：如 </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 = n, G(n) = </a:t>
                </a:r>
                <a14:m>
                  <m:oMath xmlns:m="http://schemas.openxmlformats.org/officeDocument/2006/math">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0.99</m:t>
                        </m:r>
                      </m:sup>
                    </m:sSup>
                  </m:oMath>
                </a14:m>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(O</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表示上限）</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D57576A7-15F3-4D4C-BE29-A76A8C35503A}"/>
                  </a:ext>
                </a:extLst>
              </p:cNvPr>
              <p:cNvSpPr>
                <a:spLocks noRot="1" noChangeAspect="1" noMove="1" noResize="1" noEditPoints="1" noAdjustHandles="1" noChangeArrowheads="1" noChangeShapeType="1" noTextEdit="1"/>
              </p:cNvSpPr>
              <p:nvPr/>
            </p:nvSpPr>
            <p:spPr>
              <a:xfrm>
                <a:off x="1539887" y="3702046"/>
                <a:ext cx="9112225" cy="1477328"/>
              </a:xfrm>
              <a:prstGeom prst="rect">
                <a:avLst/>
              </a:prstGeom>
              <a:blipFill>
                <a:blip r:embed="rId2"/>
                <a:stretch>
                  <a:fillRect l="-736" t="-2058" b="-6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5551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68400" y="1083906"/>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第十一题</a:t>
            </a:r>
            <a:r>
              <a:rPr lang="zh-CN" altLang="en-US" dirty="0">
                <a:latin typeface="微软雅黑" panose="020B0503020204020204" pitchFamily="34" charset="-122"/>
                <a:ea typeface="微软雅黑" panose="020B0503020204020204" pitchFamily="34" charset="-122"/>
              </a:rPr>
              <a:t>：证明在计算大</a:t>
            </a:r>
            <a:r>
              <a:rPr lang="en-US" altLang="zh-CN" dirty="0">
                <a:latin typeface="微软雅黑" panose="020B0503020204020204" pitchFamily="34" charset="-122"/>
                <a:ea typeface="微软雅黑" panose="020B0503020204020204" pitchFamily="34" charset="-122"/>
              </a:rPr>
              <a:t>O</a:t>
            </a:r>
            <a:r>
              <a:rPr lang="zh-CN" altLang="en-US" dirty="0">
                <a:latin typeface="微软雅黑" panose="020B0503020204020204" pitchFamily="34" charset="-122"/>
                <a:ea typeface="微软雅黑" panose="020B0503020204020204" pitchFamily="34" charset="-122"/>
              </a:rPr>
              <a:t>表示法表示的时间复杂度时，取运行时间函数的主项是正确的。</a:t>
            </a:r>
            <a:endParaRPr lang="zh-CN" altLang="zh-CN"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57576A7-15F3-4D4C-BE29-A76A8C35503A}"/>
                  </a:ext>
                </a:extLst>
              </p:cNvPr>
              <p:cNvSpPr/>
              <p:nvPr/>
            </p:nvSpPr>
            <p:spPr>
              <a:xfrm>
                <a:off x="936631" y="2178046"/>
                <a:ext cx="9575788" cy="2046138"/>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假设一个算法的运行时间函数为</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𝑇</m:t>
                    </m:r>
                    <m:d>
                      <m:d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d>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b>
                    </m:sSub>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b>
                    </m:sSub>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p>
                    </m:s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d>
                      <m:d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b>
                        </m:s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&gt;0</m:t>
                        </m:r>
                      </m:e>
                    </m:d>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大</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表示法的定义：当</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趋于无穷大时，</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的增长率不超过</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g(n)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的增长率，即存在一个正常数</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和正整数</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n0</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，使得对于所有的</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n≥n0</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，都有</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 ≤ c*g(n)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spcAft>
                    <a:spcPts val="0"/>
                  </a:spcAft>
                  <a:buFont typeface="Arial" panose="020B0604020202020204" pitchFamily="34" charset="0"/>
                  <a:buChar char="•"/>
                </a:pP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取</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𝑔</m:t>
                    </m:r>
                    <m:d>
                      <m:d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d>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，因为</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的主项是</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b>
                    </m:sSub>
                    <m:sSup>
                      <m:sSupPr>
                        <m:ctrlP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的常数倍，而其他项对于</a:t>
                </a:r>
                <a:r>
                  <a:rPr lang="zh-CN" altLang="en-US"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趋向无穷大的</a:t>
                </a:r>
                <a:r>
                  <a:rPr lang="en-US" altLang="zh-CN"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来说都可以忽略。因此，存在一个正常数</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和正整数</a:t>
                </a:r>
                <a14:m>
                  <m:oMath xmlns:m="http://schemas.openxmlformats.org/officeDocument/2006/math">
                    <m:sSub>
                      <m:sSubPr>
                        <m:ctrlP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b>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m:t>
                        </m:r>
                      </m:sub>
                    </m:sSub>
                    <m:r>
                      <a:rPr lang="en-US" altLang="zh-CN" i="1" kern="1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，使得对于所有的</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b>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，都有</a:t>
                </a:r>
                <a14:m>
                  <m:oMath xmlns:m="http://schemas.openxmlformats.org/officeDocument/2006/math">
                    <m:r>
                      <m:rPr>
                        <m:sty m:val="p"/>
                      </m:rPr>
                      <a:rPr lang="en-US" altLang="zh-CN"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T</m:t>
                    </m:r>
                    <m:d>
                      <m:dPr>
                        <m:ctrlP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d>
                    <m: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sSup>
                      <m:sSupPr>
                        <m:ctrlP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。因此，</a:t>
                </a:r>
                <a:r>
                  <a:rPr lang="en-US"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T(n)</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的时间复杂度为</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𝑂</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e>
                      <m: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𝑘</m:t>
                        </m:r>
                      </m:sup>
                    </m:sSup>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。由此可见，取运行时间函数的主项是正确的。</a:t>
                </a:r>
              </a:p>
            </p:txBody>
          </p:sp>
        </mc:Choice>
        <mc:Fallback xmlns="">
          <p:sp>
            <p:nvSpPr>
              <p:cNvPr id="10" name="矩形 9">
                <a:extLst>
                  <a:ext uri="{FF2B5EF4-FFF2-40B4-BE49-F238E27FC236}">
                    <a16:creationId xmlns:a16="http://schemas.microsoft.com/office/drawing/2014/main" id="{D57576A7-15F3-4D4C-BE29-A76A8C35503A}"/>
                  </a:ext>
                </a:extLst>
              </p:cNvPr>
              <p:cNvSpPr>
                <a:spLocks noRot="1" noChangeAspect="1" noMove="1" noResize="1" noEditPoints="1" noAdjustHandles="1" noChangeArrowheads="1" noChangeShapeType="1" noTextEdit="1"/>
              </p:cNvSpPr>
              <p:nvPr/>
            </p:nvSpPr>
            <p:spPr>
              <a:xfrm>
                <a:off x="936631" y="2178046"/>
                <a:ext cx="9575788" cy="2046138"/>
              </a:xfrm>
              <a:prstGeom prst="rect">
                <a:avLst/>
              </a:prstGeom>
              <a:blipFill>
                <a:blip r:embed="rId2"/>
                <a:stretch>
                  <a:fillRect l="-573" t="-1488" r="-573" b="-3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8990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1.6 </a:t>
            </a:r>
            <a:r>
              <a:rPr lang="zh-CN" altLang="en-US" sz="2800" dirty="0"/>
              <a:t>习题</a:t>
            </a:r>
          </a:p>
        </p:txBody>
      </p:sp>
      <p:sp>
        <p:nvSpPr>
          <p:cNvPr id="3" name="副标题 2"/>
          <p:cNvSpPr>
            <a:spLocks noGrp="1"/>
          </p:cNvSpPr>
          <p:nvPr>
            <p:ph type="subTitle" idx="1"/>
          </p:nvPr>
        </p:nvSpPr>
        <p:spPr/>
        <p:txBody>
          <a:bodyPr/>
          <a:lstStyle/>
          <a:p>
            <a:r>
              <a:rPr lang="en-US" altLang="zh-CN" dirty="0"/>
              <a:t>1.6 </a:t>
            </a:r>
            <a:r>
              <a:rPr lang="zh-CN" altLang="en-US" dirty="0"/>
              <a:t>习题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8" name="文本框 17">
            <a:extLst>
              <a:ext uri="{FF2B5EF4-FFF2-40B4-BE49-F238E27FC236}">
                <a16:creationId xmlns:a16="http://schemas.microsoft.com/office/drawing/2014/main" id="{BB531D38-BA6B-451A-A84E-02E121D4B3ED}"/>
              </a:ext>
            </a:extLst>
          </p:cNvPr>
          <p:cNvSpPr txBox="1"/>
          <p:nvPr/>
        </p:nvSpPr>
        <p:spPr>
          <a:xfrm>
            <a:off x="1068400" y="1083906"/>
            <a:ext cx="93122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第十二题</a:t>
            </a:r>
            <a:r>
              <a:rPr lang="zh-CN" altLang="en-US" dirty="0">
                <a:latin typeface="微软雅黑" panose="020B0503020204020204" pitchFamily="34" charset="-122"/>
                <a:ea typeface="微软雅黑" panose="020B0503020204020204" pitchFamily="34" charset="-122"/>
              </a:rPr>
              <a:t>：请分析以下算法的时间复杂度。</a:t>
            </a:r>
            <a:endParaRPr lang="zh-CN" altLang="zh-CN"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57576A7-15F3-4D4C-BE29-A76A8C35503A}"/>
                  </a:ext>
                </a:extLst>
              </p:cNvPr>
              <p:cNvSpPr/>
              <p:nvPr/>
            </p:nvSpPr>
            <p:spPr>
              <a:xfrm>
                <a:off x="1778012" y="5404762"/>
                <a:ext cx="1984363" cy="369332"/>
              </a:xfrm>
              <a:prstGeom prst="rect">
                <a:avLst/>
              </a:prstGeom>
            </p:spPr>
            <p:txBody>
              <a:bodyPr wrap="square">
                <a:spAutoFit/>
              </a:bodyPr>
              <a:lstStyle/>
              <a:p>
                <a:pPr algn="just">
                  <a:spcAft>
                    <a:spcPts val="0"/>
                  </a:spcAft>
                </a:pPr>
                <a:r>
                  <a:rPr lang="zh-CN" altLang="en-US"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答</a:t>
                </a:r>
                <a:r>
                  <a:rPr lang="zh-CN" altLang="zh-CN"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𝑂</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unc>
                      <m:funcPr>
                        <m:ctrlP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r>
                          <m:rPr>
                            <m:sty m:val="p"/>
                          </m:rPr>
                          <a:rPr lang="en-US" altLang="zh-CN" b="0" i="0"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fName>
                      <m:e>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b="0" i="1" kern="100" smtClean="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e>
                    </m:func>
                  </m:oMath>
                </a14:m>
                <a:endPar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D57576A7-15F3-4D4C-BE29-A76A8C35503A}"/>
                  </a:ext>
                </a:extLst>
              </p:cNvPr>
              <p:cNvSpPr>
                <a:spLocks noRot="1" noChangeAspect="1" noMove="1" noResize="1" noEditPoints="1" noAdjustHandles="1" noChangeArrowheads="1" noChangeShapeType="1" noTextEdit="1"/>
              </p:cNvSpPr>
              <p:nvPr/>
            </p:nvSpPr>
            <p:spPr>
              <a:xfrm>
                <a:off x="1778012" y="5404762"/>
                <a:ext cx="1984363" cy="369332"/>
              </a:xfrm>
              <a:prstGeom prst="rect">
                <a:avLst/>
              </a:prstGeom>
              <a:blipFill>
                <a:blip r:embed="rId2"/>
                <a:stretch>
                  <a:fillRect l="-2769" t="-10000" b="-26667"/>
                </a:stretch>
              </a:blipFill>
            </p:spPr>
            <p:txBody>
              <a:bodyPr/>
              <a:lstStyle/>
              <a:p>
                <a:r>
                  <a:rPr lang="zh-CN" altLang="en-US">
                    <a:noFill/>
                  </a:rPr>
                  <a:t> </a:t>
                </a:r>
              </a:p>
            </p:txBody>
          </p:sp>
        </mc:Fallback>
      </mc:AlternateContent>
      <p:sp>
        <p:nvSpPr>
          <p:cNvPr id="8" name="任意多边形: 形状 7">
            <a:extLst>
              <a:ext uri="{FF2B5EF4-FFF2-40B4-BE49-F238E27FC236}">
                <a16:creationId xmlns:a16="http://schemas.microsoft.com/office/drawing/2014/main" id="{B95369D2-E358-40BC-A3A6-8B0546A73A94}"/>
              </a:ext>
            </a:extLst>
          </p:cNvPr>
          <p:cNvSpPr/>
          <p:nvPr/>
        </p:nvSpPr>
        <p:spPr>
          <a:xfrm>
            <a:off x="6489441" y="1268572"/>
            <a:ext cx="5157787" cy="519356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a:t>
            </a:r>
            <a:r>
              <a:rPr lang="zh-CN" altLang="zh-CN" sz="1600" spc="-100" dirty="0">
                <a:latin typeface="微软雅黑" panose="020B0503020204020204" pitchFamily="34" charset="-122"/>
                <a:ea typeface="微软雅黑" panose="020B0503020204020204" pitchFamily="34" charset="-122"/>
              </a:rPr>
              <a:t>算法：</a:t>
            </a:r>
            <a:r>
              <a:rPr lang="en-US" altLang="zh-CN" sz="1600" spc="-100" dirty="0" err="1">
                <a:latin typeface="微软雅黑" panose="020B0503020204020204" pitchFamily="34" charset="-122"/>
                <a:ea typeface="微软雅黑" panose="020B0503020204020204" pitchFamily="34" charset="-122"/>
              </a:rPr>
              <a:t>BinarySearch</a:t>
            </a:r>
            <a:r>
              <a:rPr lang="en-US" altLang="zh-CN" sz="1600" spc="-100" dirty="0">
                <a:latin typeface="微软雅黑" panose="020B0503020204020204" pitchFamily="34" charset="-122"/>
                <a:ea typeface="微软雅黑" panose="020B0503020204020204" pitchFamily="34" charset="-122"/>
              </a:rPr>
              <a:t>(array, x)</a:t>
            </a: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r>
              <a:rPr lang="zh-CN" altLang="zh-CN" sz="1600" dirty="0">
                <a:latin typeface="微软雅黑" panose="020B0503020204020204" pitchFamily="34" charset="-122"/>
                <a:ea typeface="微软雅黑" panose="020B0503020204020204" pitchFamily="34" charset="-122"/>
              </a:rPr>
              <a:t>输入：</a:t>
            </a:r>
            <a:r>
              <a:rPr lang="zh-CN" altLang="en-US" sz="1600" dirty="0">
                <a:latin typeface="微软雅黑" panose="020B0503020204020204" pitchFamily="34" charset="-122"/>
                <a:ea typeface="微软雅黑" panose="020B0503020204020204" pitchFamily="34" charset="-122"/>
              </a:rPr>
              <a:t>整数数组</a:t>
            </a:r>
            <a:r>
              <a:rPr lang="en-US" altLang="zh-CN" sz="1600" dirty="0">
                <a:latin typeface="微软雅黑" panose="020B0503020204020204" pitchFamily="34" charset="-122"/>
                <a:ea typeface="微软雅黑" panose="020B0503020204020204" pitchFamily="34" charset="-122"/>
              </a:rPr>
              <a:t>array</a:t>
            </a:r>
            <a:r>
              <a:rPr lang="zh-CN" altLang="en-US" sz="1600" dirty="0">
                <a:latin typeface="微软雅黑" panose="020B0503020204020204" pitchFamily="34" charset="-122"/>
                <a:ea typeface="微软雅黑" panose="020B0503020204020204" pitchFamily="34" charset="-122"/>
              </a:rPr>
              <a:t>，待查找的整数 </a:t>
            </a:r>
            <a:r>
              <a:rPr lang="en-US" altLang="zh-CN" sz="1600" dirty="0">
                <a:latin typeface="微软雅黑" panose="020B0503020204020204" pitchFamily="34" charset="-122"/>
                <a:ea typeface="微软雅黑" panose="020B0503020204020204" pitchFamily="34" charset="-122"/>
              </a:rPr>
              <a:t>x</a:t>
            </a: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输出：</a:t>
            </a:r>
            <a:r>
              <a:rPr lang="zh-CN" altLang="en-US" sz="1600" dirty="0">
                <a:latin typeface="微软雅黑" panose="020B0503020204020204" pitchFamily="34" charset="-122"/>
                <a:ea typeface="微软雅黑" panose="020B0503020204020204" pitchFamily="34" charset="-122"/>
              </a:rPr>
              <a:t>查询</a:t>
            </a:r>
            <a:r>
              <a:rPr lang="en-US" altLang="zh-CN" sz="1600" dirty="0">
                <a:latin typeface="微软雅黑" panose="020B0503020204020204" pitchFamily="34" charset="-122"/>
                <a:ea typeface="微软雅黑" panose="020B0503020204020204" pitchFamily="34" charset="-122"/>
              </a:rPr>
              <a:t>x</a:t>
            </a: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array </a:t>
            </a:r>
            <a:r>
              <a:rPr lang="zh-CN" altLang="en-US" sz="1600" dirty="0">
                <a:latin typeface="微软雅黑" panose="020B0503020204020204" pitchFamily="34" charset="-122"/>
                <a:ea typeface="微软雅黑" panose="020B0503020204020204" pitchFamily="34" charset="-122"/>
              </a:rPr>
              <a:t>中的位置，输出其下标</a:t>
            </a:r>
            <a:endParaRPr lang="en-US" altLang="zh-CN" sz="1600" spc="-1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a:r>
              <a:rPr lang="en-US" altLang="zh-CN" i="1" dirty="0"/>
              <a:t>n ← </a:t>
            </a:r>
            <a:r>
              <a:rPr lang="en-US" altLang="zh-CN" i="1" dirty="0" err="1"/>
              <a:t>array.size</a:t>
            </a:r>
            <a:r>
              <a:rPr lang="en-US" altLang="zh-CN" i="1" dirty="0"/>
              <a:t>  </a:t>
            </a:r>
            <a:r>
              <a:rPr lang="en-US" altLang="zh-CN" dirty="0"/>
              <a:t>//</a:t>
            </a:r>
            <a:r>
              <a:rPr lang="zh-CN" altLang="en-US" dirty="0"/>
              <a:t>数组长度</a:t>
            </a:r>
            <a:endParaRPr lang="zh-CN" altLang="zh-CN" dirty="0"/>
          </a:p>
          <a:p>
            <a:pPr lvl="0"/>
            <a:r>
              <a:rPr lang="en-US" altLang="zh-CN" i="1" dirty="0"/>
              <a:t>left </a:t>
            </a:r>
            <a:r>
              <a:rPr lang="en-US" altLang="zh-CN" dirty="0"/>
              <a:t>← 0 //</a:t>
            </a:r>
            <a:r>
              <a:rPr lang="zh-CN" altLang="zh-CN" dirty="0"/>
              <a:t>执行一次</a:t>
            </a:r>
          </a:p>
          <a:p>
            <a:pPr lvl="0"/>
            <a:r>
              <a:rPr lang="en-US" altLang="zh-CN" i="1" dirty="0"/>
              <a:t>right </a:t>
            </a:r>
            <a:r>
              <a:rPr lang="en-US" altLang="zh-CN" dirty="0"/>
              <a:t>← </a:t>
            </a:r>
            <a:r>
              <a:rPr lang="en-US" altLang="zh-CN" i="1" dirty="0"/>
              <a:t>n</a:t>
            </a:r>
            <a:r>
              <a:rPr lang="en-US" altLang="zh-CN" dirty="0"/>
              <a:t>-1 //</a:t>
            </a:r>
            <a:r>
              <a:rPr lang="zh-CN" altLang="zh-CN" dirty="0"/>
              <a:t>执行一次</a:t>
            </a:r>
          </a:p>
          <a:p>
            <a:pPr lvl="0"/>
            <a:r>
              <a:rPr lang="en-US" altLang="zh-CN" b="1" dirty="0"/>
              <a:t>while</a:t>
            </a:r>
            <a:r>
              <a:rPr lang="en-US" altLang="zh-CN" dirty="0"/>
              <a:t> </a:t>
            </a:r>
            <a:r>
              <a:rPr lang="en-US" altLang="zh-CN" i="1" dirty="0"/>
              <a:t>left</a:t>
            </a:r>
            <a:r>
              <a:rPr lang="en-US" altLang="zh-CN" dirty="0"/>
              <a:t> ≤ </a:t>
            </a:r>
            <a:r>
              <a:rPr lang="en-US" altLang="zh-CN" i="1" dirty="0"/>
              <a:t>right</a:t>
            </a:r>
            <a:r>
              <a:rPr lang="en-US" altLang="zh-CN" dirty="0"/>
              <a:t> </a:t>
            </a:r>
            <a:r>
              <a:rPr lang="en-US" altLang="zh-CN" b="1" dirty="0"/>
              <a:t>do   </a:t>
            </a:r>
            <a:r>
              <a:rPr lang="en-US" altLang="zh-CN" dirty="0"/>
              <a:t>//</a:t>
            </a:r>
            <a:r>
              <a:rPr lang="zh-CN" altLang="en-US" dirty="0"/>
              <a:t>循环持续到</a:t>
            </a:r>
            <a:r>
              <a:rPr lang="en-US" altLang="zh-CN" dirty="0"/>
              <a:t>left&gt;right</a:t>
            </a:r>
            <a:r>
              <a:rPr lang="zh-CN" altLang="en-US" dirty="0"/>
              <a:t>为止</a:t>
            </a:r>
            <a:endParaRPr lang="zh-CN" altLang="zh-CN" dirty="0"/>
          </a:p>
          <a:p>
            <a:pPr lvl="0"/>
            <a:r>
              <a:rPr lang="en-US" altLang="zh-CN" dirty="0"/>
              <a:t>|  </a:t>
            </a:r>
            <a:r>
              <a:rPr lang="en-US" altLang="zh-CN" i="1" dirty="0"/>
              <a:t>middle</a:t>
            </a:r>
            <a:r>
              <a:rPr lang="en-US" altLang="zh-CN" dirty="0"/>
              <a:t> ← (</a:t>
            </a:r>
            <a:r>
              <a:rPr lang="en-US" altLang="zh-CN" i="1" dirty="0"/>
              <a:t>left +right</a:t>
            </a:r>
            <a:r>
              <a:rPr lang="en-US" altLang="zh-CN" dirty="0"/>
              <a:t>)/2   </a:t>
            </a:r>
            <a:endParaRPr lang="zh-CN" altLang="zh-CN" dirty="0"/>
          </a:p>
          <a:p>
            <a:pPr lvl="0"/>
            <a:r>
              <a:rPr lang="en-US" altLang="zh-CN" dirty="0"/>
              <a:t>|  </a:t>
            </a:r>
            <a:r>
              <a:rPr lang="en-US" altLang="zh-CN" b="1" dirty="0"/>
              <a:t>if</a:t>
            </a:r>
            <a:r>
              <a:rPr lang="en-US" altLang="zh-CN" dirty="0"/>
              <a:t>  </a:t>
            </a:r>
            <a:r>
              <a:rPr lang="en-US" altLang="zh-CN" i="1" dirty="0"/>
              <a:t>x = array</a:t>
            </a:r>
            <a:r>
              <a:rPr lang="en-US" altLang="zh-CN" dirty="0"/>
              <a:t>[</a:t>
            </a:r>
            <a:r>
              <a:rPr lang="en-US" altLang="zh-CN" i="1" dirty="0"/>
              <a:t>middle</a:t>
            </a:r>
            <a:r>
              <a:rPr lang="en-US" altLang="zh-CN" dirty="0"/>
              <a:t>] </a:t>
            </a:r>
            <a:r>
              <a:rPr lang="en-US" altLang="zh-CN" i="1" dirty="0"/>
              <a:t> </a:t>
            </a:r>
            <a:r>
              <a:rPr lang="en-US" altLang="zh-CN" b="1" dirty="0"/>
              <a:t>then</a:t>
            </a:r>
            <a:endParaRPr lang="zh-CN" altLang="zh-CN" dirty="0"/>
          </a:p>
          <a:p>
            <a:pPr lvl="0"/>
            <a:r>
              <a:rPr lang="en-US" altLang="zh-CN" b="1" dirty="0"/>
              <a:t>|  |  return </a:t>
            </a:r>
            <a:r>
              <a:rPr lang="en-US" altLang="zh-CN" i="1" dirty="0"/>
              <a:t>middle</a:t>
            </a:r>
            <a:endParaRPr lang="zh-CN" altLang="zh-CN" dirty="0"/>
          </a:p>
          <a:p>
            <a:pPr lvl="0"/>
            <a:r>
              <a:rPr lang="en-US" altLang="zh-CN" i="1" dirty="0"/>
              <a:t>|  </a:t>
            </a:r>
            <a:r>
              <a:rPr lang="en-US" altLang="zh-CN" b="1" dirty="0"/>
              <a:t>else if </a:t>
            </a:r>
            <a:r>
              <a:rPr lang="en-US" altLang="zh-CN" i="1" dirty="0"/>
              <a:t>x &lt; array</a:t>
            </a:r>
            <a:r>
              <a:rPr lang="en-US" altLang="zh-CN" dirty="0"/>
              <a:t>[</a:t>
            </a:r>
            <a:r>
              <a:rPr lang="en-US" altLang="zh-CN" i="1" dirty="0"/>
              <a:t>middle</a:t>
            </a:r>
            <a:r>
              <a:rPr lang="en-US" altLang="zh-CN" dirty="0"/>
              <a:t>] </a:t>
            </a:r>
            <a:r>
              <a:rPr lang="en-US" altLang="zh-CN" b="1" dirty="0"/>
              <a:t>then</a:t>
            </a:r>
            <a:endParaRPr lang="zh-CN" altLang="zh-CN" dirty="0"/>
          </a:p>
          <a:p>
            <a:pPr lvl="0"/>
            <a:r>
              <a:rPr lang="en-US" altLang="zh-CN" b="1" dirty="0"/>
              <a:t>|  |  </a:t>
            </a:r>
            <a:r>
              <a:rPr lang="en-US" altLang="zh-CN" i="1" dirty="0"/>
              <a:t>right </a:t>
            </a:r>
            <a:r>
              <a:rPr lang="en-US" altLang="zh-CN" dirty="0"/>
              <a:t>← </a:t>
            </a:r>
            <a:r>
              <a:rPr lang="en-US" altLang="zh-CN" i="1" dirty="0"/>
              <a:t>middle</a:t>
            </a:r>
            <a:r>
              <a:rPr lang="en-US" altLang="zh-CN" dirty="0"/>
              <a:t> -1</a:t>
            </a:r>
            <a:endParaRPr lang="zh-CN" altLang="zh-CN" dirty="0"/>
          </a:p>
          <a:p>
            <a:pPr lvl="0"/>
            <a:r>
              <a:rPr lang="en-US" altLang="zh-CN" dirty="0"/>
              <a:t>|  </a:t>
            </a:r>
            <a:r>
              <a:rPr lang="en-US" altLang="zh-CN" b="1" dirty="0"/>
              <a:t>else</a:t>
            </a:r>
            <a:r>
              <a:rPr lang="en-US" altLang="zh-CN" dirty="0"/>
              <a:t> // </a:t>
            </a:r>
            <a:r>
              <a:rPr lang="en-US" altLang="zh-CN" i="1" dirty="0"/>
              <a:t>x &gt; array</a:t>
            </a:r>
            <a:r>
              <a:rPr lang="en-US" altLang="zh-CN" dirty="0"/>
              <a:t>[</a:t>
            </a:r>
            <a:r>
              <a:rPr lang="en-US" altLang="zh-CN" i="1" dirty="0"/>
              <a:t>middle</a:t>
            </a:r>
            <a:r>
              <a:rPr lang="en-US" altLang="zh-CN" dirty="0"/>
              <a:t>]</a:t>
            </a:r>
            <a:endParaRPr lang="zh-CN" altLang="zh-CN" dirty="0"/>
          </a:p>
          <a:p>
            <a:pPr lvl="0"/>
            <a:r>
              <a:rPr lang="en-US" altLang="zh-CN" dirty="0"/>
              <a:t>|  |  </a:t>
            </a:r>
            <a:r>
              <a:rPr lang="en-US" altLang="zh-CN" i="1" dirty="0"/>
              <a:t>left </a:t>
            </a:r>
            <a:r>
              <a:rPr lang="en-US" altLang="zh-CN" dirty="0"/>
              <a:t>← </a:t>
            </a:r>
            <a:r>
              <a:rPr lang="en-US" altLang="zh-CN" i="1" dirty="0"/>
              <a:t>middle</a:t>
            </a:r>
            <a:r>
              <a:rPr lang="en-US" altLang="zh-CN" dirty="0"/>
              <a:t> +1</a:t>
            </a:r>
            <a:endParaRPr lang="zh-CN" altLang="zh-CN" dirty="0"/>
          </a:p>
          <a:p>
            <a:pPr lvl="0"/>
            <a:r>
              <a:rPr lang="en-US" altLang="zh-CN" dirty="0"/>
              <a:t>|  </a:t>
            </a:r>
            <a:r>
              <a:rPr lang="en-US" altLang="zh-CN" b="1" dirty="0"/>
              <a:t>end</a:t>
            </a:r>
            <a:endParaRPr lang="zh-CN" altLang="zh-CN" dirty="0"/>
          </a:p>
          <a:p>
            <a:pPr lvl="0"/>
            <a:r>
              <a:rPr lang="en-US" altLang="zh-CN" b="1" dirty="0"/>
              <a:t>end</a:t>
            </a:r>
            <a:endParaRPr lang="zh-CN" altLang="zh-CN" dirty="0"/>
          </a:p>
          <a:p>
            <a:pPr lvl="0"/>
            <a:r>
              <a:rPr lang="en-US" altLang="zh-CN" b="1" dirty="0"/>
              <a:t>return </a:t>
            </a:r>
            <a:r>
              <a:rPr lang="en-US" altLang="zh-CN" dirty="0"/>
              <a:t>NIL</a:t>
            </a:r>
          </a:p>
          <a:p>
            <a:pPr lvl="0"/>
            <a:r>
              <a:rPr lang="zh-CN" altLang="zh-CN"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39885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1.6  </a:t>
            </a:r>
            <a:r>
              <a:rPr lang="zh-CN" altLang="en-US" sz="2800" dirty="0"/>
              <a:t>小结</a:t>
            </a:r>
          </a:p>
        </p:txBody>
      </p:sp>
      <p:sp>
        <p:nvSpPr>
          <p:cNvPr id="14" name="副标题 13"/>
          <p:cNvSpPr>
            <a:spLocks noGrp="1"/>
          </p:cNvSpPr>
          <p:nvPr>
            <p:ph type="subTitle" idx="1"/>
          </p:nvPr>
        </p:nvSpPr>
        <p:spPr/>
        <p:txBody>
          <a:bodyPr/>
          <a:lstStyle/>
          <a:p>
            <a:r>
              <a:rPr lang="en-US" altLang="zh-CN" dirty="0"/>
              <a:t>1.6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4922227"/>
          </a:xfrm>
        </p:spPr>
        <p:txBody>
          <a:bodyPr>
            <a:normAutofit/>
          </a:bodyPr>
          <a:lstStyle/>
          <a:p>
            <a:pPr algn="just" eaLnBrk="0" fontAlgn="base" hangingPunct="0">
              <a:lnSpc>
                <a:spcPct val="110000"/>
              </a:lnSpc>
              <a:spcAft>
                <a:spcPct val="0"/>
              </a:spcAft>
            </a:pPr>
            <a:r>
              <a:rPr lang="zh-CN" altLang="zh-CN" sz="2400" dirty="0"/>
              <a:t>本章主要介绍了数据结构及算法分析两个重要概念</a:t>
            </a:r>
            <a:r>
              <a:rPr lang="zh-CN" altLang="en-US" sz="2400" dirty="0"/>
              <a:t>：</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数据结构</a:t>
            </a:r>
            <a:r>
              <a:rPr lang="zh-CN" altLang="en-US" sz="2400" dirty="0"/>
              <a:t>：</a:t>
            </a:r>
            <a:r>
              <a:rPr lang="zh-CN" altLang="zh-CN" sz="2400" dirty="0"/>
              <a:t>一组具有特定关系的同类数据元素的集合</a:t>
            </a:r>
            <a:r>
              <a:rPr lang="zh-CN" altLang="en-US" sz="2400" dirty="0"/>
              <a:t>，</a:t>
            </a:r>
            <a:r>
              <a:rPr lang="zh-CN" altLang="zh-CN" sz="2400" dirty="0"/>
              <a:t>其主要研究数据的逻辑结构、数据的存储结构及其操作定义与实现</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逻辑结构</a:t>
            </a:r>
            <a:r>
              <a:rPr lang="zh-CN" altLang="en-US" sz="2400" dirty="0"/>
              <a:t>：</a:t>
            </a:r>
            <a:r>
              <a:rPr lang="zh-CN" altLang="zh-CN" sz="2400" dirty="0"/>
              <a:t>包括集合、线性结构、树形结构和图形结构</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存储结构</a:t>
            </a:r>
            <a:r>
              <a:rPr lang="zh-CN" altLang="en-US" sz="2400" dirty="0"/>
              <a:t>：</a:t>
            </a:r>
            <a:r>
              <a:rPr lang="zh-CN" altLang="zh-CN" sz="2400" dirty="0"/>
              <a:t>包括顺序存储、链接存储、索引存储及散列存储</a:t>
            </a:r>
            <a:r>
              <a:rPr lang="zh-CN" altLang="en-US" sz="2400" dirty="0"/>
              <a:t>（也称哈希存储）</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操作</a:t>
            </a:r>
            <a:r>
              <a:rPr lang="zh-CN" altLang="zh-CN" sz="2400" dirty="0"/>
              <a:t>（也称</a:t>
            </a:r>
            <a:r>
              <a:rPr lang="zh-CN" altLang="zh-CN" sz="2400" b="1" dirty="0"/>
              <a:t>运算</a:t>
            </a:r>
            <a:r>
              <a:rPr lang="zh-CN" altLang="zh-CN" sz="2400" dirty="0"/>
              <a:t>）</a:t>
            </a:r>
            <a:r>
              <a:rPr lang="zh-CN" altLang="en-US" sz="2400" dirty="0"/>
              <a:t>：</a:t>
            </a:r>
            <a:r>
              <a:rPr lang="zh-CN" altLang="zh-CN" sz="2400" dirty="0"/>
              <a:t>包括操作的定义</a:t>
            </a:r>
            <a:r>
              <a:rPr lang="zh-CN" altLang="en-US" sz="2400" dirty="0"/>
              <a:t>与</a:t>
            </a:r>
            <a:r>
              <a:rPr lang="zh-CN" altLang="zh-CN" sz="2400" dirty="0"/>
              <a:t>实现</a:t>
            </a:r>
          </a:p>
          <a:p>
            <a:pPr marL="342900" lvl="0" indent="-342900" algn="just" eaLnBrk="0" fontAlgn="base" hangingPunct="0">
              <a:lnSpc>
                <a:spcPct val="110000"/>
              </a:lnSpc>
              <a:spcAft>
                <a:spcPct val="0"/>
              </a:spcAft>
              <a:buFont typeface="Arial" panose="020B0604020202020204" pitchFamily="34" charset="0"/>
              <a:buChar char="•"/>
            </a:pPr>
            <a:r>
              <a:rPr lang="zh-CN" altLang="zh-CN" sz="2400" b="1" dirty="0"/>
              <a:t>算法分析</a:t>
            </a:r>
            <a:r>
              <a:rPr lang="zh-CN" altLang="en-US" sz="2400" dirty="0"/>
              <a:t>：</a:t>
            </a:r>
            <a:r>
              <a:rPr lang="zh-CN" altLang="zh-CN" sz="2400" dirty="0"/>
              <a:t>对一个算法的时间和空间复杂度作定量分析，来衡量算法的优劣</a:t>
            </a:r>
            <a:endParaRPr lang="en-US" altLang="zh-CN" sz="2400" dirty="0"/>
          </a:p>
          <a:p>
            <a:pPr marL="342900" lvl="0" indent="-342900" algn="just" eaLnBrk="0" fontAlgn="base" hangingPunct="0">
              <a:lnSpc>
                <a:spcPct val="110000"/>
              </a:lnSpc>
              <a:spcAft>
                <a:spcPct val="0"/>
              </a:spcAft>
              <a:buFont typeface="Arial" panose="020B0604020202020204" pitchFamily="34" charset="0"/>
              <a:buChar char="•"/>
            </a:pPr>
            <a:r>
              <a:rPr lang="zh-CN" altLang="en-US" sz="2400" b="1" dirty="0"/>
              <a:t>算法</a:t>
            </a:r>
            <a:r>
              <a:rPr lang="zh-CN" altLang="zh-CN" sz="2400" b="1" dirty="0"/>
              <a:t>分析的方法</a:t>
            </a:r>
            <a:r>
              <a:rPr lang="zh-CN" altLang="en-US" sz="2400" dirty="0"/>
              <a:t>：</a:t>
            </a:r>
            <a:r>
              <a:rPr lang="zh-CN" altLang="zh-CN" sz="2400" dirty="0"/>
              <a:t>通常采用渐近表示法分析算法复杂度的增长趋势</a:t>
            </a:r>
            <a:r>
              <a:rPr lang="zh-CN" altLang="en-US" sz="2400" dirty="0"/>
              <a:t>，一般使用大</a:t>
            </a:r>
            <a:r>
              <a:rPr lang="en-US" altLang="zh-CN" sz="2400" dirty="0"/>
              <a:t>O</a:t>
            </a:r>
            <a:r>
              <a:rPr lang="zh-CN" altLang="en-US" sz="2400" dirty="0"/>
              <a:t>表示法</a:t>
            </a:r>
            <a:endParaRPr lang="zh-CN" altLang="zh-CN" sz="2400" dirty="0"/>
          </a:p>
        </p:txBody>
      </p:sp>
    </p:spTree>
    <p:extLst>
      <p:ext uri="{BB962C8B-B14F-4D97-AF65-F5344CB8AC3E}">
        <p14:creationId xmlns:p14="http://schemas.microsoft.com/office/powerpoint/2010/main" val="2701020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存储结构</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r>
              <a:rPr lang="zh-CN" altLang="zh-CN" sz="2400" dirty="0"/>
              <a:t>假设某超市将商品划分为A、B、C、D、E、F、G、H八个区域，每个区有9个货架，每个货架有6层</a:t>
            </a:r>
            <a:r>
              <a:rPr lang="zh-CN" altLang="en-US" sz="2400" dirty="0"/>
              <a:t>。则可设计一个代表物理位置的三位编码：</a:t>
            </a:r>
            <a:endParaRPr lang="en-US" altLang="zh-CN" sz="2400" dirty="0"/>
          </a:p>
          <a:p>
            <a:pPr algn="ctr">
              <a:lnSpc>
                <a:spcPct val="110000"/>
              </a:lnSpc>
            </a:pPr>
            <a:r>
              <a:rPr lang="zh-CN" altLang="zh-CN" sz="2400" dirty="0"/>
              <a:t>（a</a:t>
            </a:r>
            <a:r>
              <a:rPr lang="zh-CN" altLang="zh-CN" sz="2400" baseline="-25000" dirty="0"/>
              <a:t>1</a:t>
            </a:r>
            <a:r>
              <a:rPr lang="en-US" altLang="zh-CN" sz="2400" baseline="-25000" dirty="0"/>
              <a:t>  </a:t>
            </a:r>
            <a:r>
              <a:rPr lang="zh-CN" altLang="zh-CN" sz="2400" dirty="0"/>
              <a:t>a</a:t>
            </a:r>
            <a:r>
              <a:rPr lang="zh-CN" altLang="zh-CN" sz="2400" baseline="-25000" dirty="0"/>
              <a:t>2</a:t>
            </a:r>
            <a:r>
              <a:rPr lang="en-US" altLang="zh-CN" sz="2400" baseline="-25000" dirty="0"/>
              <a:t>  </a:t>
            </a:r>
            <a:r>
              <a:rPr lang="zh-CN" altLang="zh-CN" sz="2400" dirty="0"/>
              <a:t>a</a:t>
            </a:r>
            <a:r>
              <a:rPr lang="zh-CN" altLang="zh-CN" sz="2400" baseline="-25000" dirty="0"/>
              <a:t>3</a:t>
            </a:r>
            <a:r>
              <a:rPr lang="zh-CN" altLang="zh-CN" sz="2400" dirty="0"/>
              <a:t>）</a:t>
            </a:r>
            <a:endParaRPr lang="en-US" altLang="zh-CN" sz="2400" dirty="0"/>
          </a:p>
          <a:p>
            <a:pPr>
              <a:lnSpc>
                <a:spcPct val="110000"/>
              </a:lnSpc>
            </a:pPr>
            <a:r>
              <a:rPr lang="zh-CN" altLang="en-US" sz="2400" dirty="0"/>
              <a:t>其中，</a:t>
            </a:r>
            <a:r>
              <a:rPr lang="zh-CN" altLang="zh-CN" sz="2400" dirty="0"/>
              <a:t> a</a:t>
            </a:r>
            <a:r>
              <a:rPr lang="zh-CN" altLang="zh-CN" sz="2400" baseline="-25000" dirty="0"/>
              <a:t>1</a:t>
            </a:r>
            <a:r>
              <a:rPr lang="zh-CN" altLang="en-US" sz="2400" dirty="0"/>
              <a:t>、</a:t>
            </a:r>
            <a:r>
              <a:rPr lang="zh-CN" altLang="zh-CN" sz="2400" dirty="0"/>
              <a:t>a</a:t>
            </a:r>
            <a:r>
              <a:rPr lang="zh-CN" altLang="zh-CN" sz="2400" baseline="-25000" dirty="0"/>
              <a:t>2</a:t>
            </a:r>
            <a:r>
              <a:rPr lang="zh-CN" altLang="en-US" sz="2400" dirty="0"/>
              <a:t>、</a:t>
            </a:r>
            <a:r>
              <a:rPr lang="zh-CN" altLang="zh-CN" sz="2400" dirty="0"/>
              <a:t>a</a:t>
            </a:r>
            <a:r>
              <a:rPr lang="zh-CN" altLang="zh-CN" sz="2400" baseline="-25000" dirty="0"/>
              <a:t>3</a:t>
            </a:r>
            <a:r>
              <a:rPr lang="zh-CN" altLang="en-US" sz="2400" dirty="0"/>
              <a:t>分别代表</a:t>
            </a:r>
            <a:r>
              <a:rPr lang="zh-CN" altLang="zh-CN" sz="2400" dirty="0"/>
              <a:t>商品的区域、货架及货架层次</a:t>
            </a:r>
            <a:r>
              <a:rPr lang="zh-CN" altLang="en-US" sz="2400" dirty="0"/>
              <a:t>，其取值范围分别可以为</a:t>
            </a:r>
            <a:r>
              <a:rPr lang="en-US" altLang="zh-CN" sz="2400" dirty="0"/>
              <a:t>1~8</a:t>
            </a:r>
            <a:r>
              <a:rPr lang="zh-CN" altLang="en-US" sz="2400" dirty="0"/>
              <a:t>、</a:t>
            </a:r>
            <a:r>
              <a:rPr lang="en-US" altLang="zh-CN" sz="2400" dirty="0"/>
              <a:t>1~9</a:t>
            </a:r>
            <a:r>
              <a:rPr lang="zh-CN" altLang="en-US" sz="2400" dirty="0"/>
              <a:t>、</a:t>
            </a:r>
            <a:r>
              <a:rPr lang="en-US" altLang="zh-CN" sz="2400" dirty="0"/>
              <a:t>1~6</a:t>
            </a:r>
            <a:r>
              <a:rPr lang="zh-CN" altLang="en-US" sz="2400" dirty="0"/>
              <a:t>。</a:t>
            </a:r>
            <a:endParaRPr lang="en-US" altLang="zh-CN" sz="2400" dirty="0"/>
          </a:p>
          <a:p>
            <a:pPr>
              <a:lnSpc>
                <a:spcPct val="110000"/>
              </a:lnSpc>
            </a:pPr>
            <a:r>
              <a:rPr lang="zh-CN" altLang="en-US" sz="2400" dirty="0"/>
              <a:t>如：</a:t>
            </a:r>
            <a:r>
              <a:rPr lang="zh-CN" altLang="zh-CN" sz="2400" dirty="0"/>
              <a:t>3</a:t>
            </a:r>
            <a:r>
              <a:rPr lang="en-US" altLang="zh-CN" sz="2400" dirty="0"/>
              <a:t> </a:t>
            </a:r>
            <a:r>
              <a:rPr lang="zh-CN" altLang="zh-CN" sz="2400" dirty="0"/>
              <a:t>5</a:t>
            </a:r>
            <a:r>
              <a:rPr lang="en-US" altLang="zh-CN" sz="2400" dirty="0"/>
              <a:t> </a:t>
            </a:r>
            <a:r>
              <a:rPr lang="zh-CN" altLang="zh-CN" sz="2400" dirty="0"/>
              <a:t>4</a:t>
            </a:r>
            <a:r>
              <a:rPr lang="zh-CN" altLang="en-US" sz="2400" dirty="0"/>
              <a:t>表示商品放在区域</a:t>
            </a:r>
            <a:r>
              <a:rPr lang="en-US" altLang="zh-CN" sz="2400" dirty="0"/>
              <a:t>C</a:t>
            </a:r>
            <a:r>
              <a:rPr lang="zh-CN" altLang="en-US" sz="2400" dirty="0"/>
              <a:t>、第</a:t>
            </a:r>
            <a:r>
              <a:rPr lang="en-US" altLang="zh-CN" sz="2400" dirty="0"/>
              <a:t>5</a:t>
            </a:r>
            <a:r>
              <a:rPr lang="zh-CN" altLang="en-US" sz="2400" dirty="0"/>
              <a:t>个货架的第</a:t>
            </a:r>
            <a:r>
              <a:rPr lang="en-US" altLang="zh-CN" sz="2400" dirty="0"/>
              <a:t>6</a:t>
            </a:r>
            <a:r>
              <a:rPr lang="zh-CN" altLang="en-US" sz="2400" dirty="0"/>
              <a:t>层上。</a:t>
            </a:r>
            <a:endParaRPr lang="en-US" altLang="zh-CN" sz="2400" dirty="0"/>
          </a:p>
          <a:p>
            <a:pPr>
              <a:lnSpc>
                <a:spcPct val="150000"/>
              </a:lnSpc>
              <a:spcBef>
                <a:spcPts val="600"/>
              </a:spcBef>
            </a:pPr>
            <a:r>
              <a:rPr lang="zh-CN" altLang="en-US" sz="2400" b="1" dirty="0"/>
              <a:t>思考</a:t>
            </a:r>
            <a:r>
              <a:rPr lang="zh-CN" altLang="en-US" sz="2400" dirty="0"/>
              <a:t>：</a:t>
            </a:r>
            <a:endParaRPr lang="en-US" altLang="zh-CN" sz="24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19" name="组合 18">
            <a:extLst>
              <a:ext uri="{FF2B5EF4-FFF2-40B4-BE49-F238E27FC236}">
                <a16:creationId xmlns:a16="http://schemas.microsoft.com/office/drawing/2014/main" id="{CE245A40-3200-45C8-8832-DA9A3D40789D}"/>
              </a:ext>
            </a:extLst>
          </p:cNvPr>
          <p:cNvGrpSpPr/>
          <p:nvPr/>
        </p:nvGrpSpPr>
        <p:grpSpPr>
          <a:xfrm>
            <a:off x="1898906" y="1269023"/>
            <a:ext cx="8425962" cy="1409513"/>
            <a:chOff x="1532793" y="2066184"/>
            <a:chExt cx="6346434" cy="808900"/>
          </a:xfrm>
          <a:solidFill>
            <a:srgbClr val="009999"/>
          </a:solidFill>
        </p:grpSpPr>
        <p:sp>
          <p:nvSpPr>
            <p:cNvPr id="20" name="任意多边形: 形状 19">
              <a:extLst>
                <a:ext uri="{FF2B5EF4-FFF2-40B4-BE49-F238E27FC236}">
                  <a16:creationId xmlns:a16="http://schemas.microsoft.com/office/drawing/2014/main" id="{3305E3F0-6E78-4A3A-9F70-C6AD89B56D24}"/>
                </a:ext>
              </a:extLst>
            </p:cNvPr>
            <p:cNvSpPr/>
            <p:nvPr/>
          </p:nvSpPr>
          <p:spPr>
            <a:xfrm>
              <a:off x="1532793" y="2066188"/>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超市里几乎所有的管理都不仅与商品有关，还与超市的空间布局有关</a:t>
              </a:r>
              <a:endParaRPr lang="zh-CN" altLang="en-US" sz="2400" dirty="0">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9C0AD3D0-C82A-4C73-BA95-81A6338F9591}"/>
                </a:ext>
              </a:extLst>
            </p:cNvPr>
            <p:cNvSpPr/>
            <p:nvPr/>
          </p:nvSpPr>
          <p:spPr>
            <a:xfrm>
              <a:off x="4796203" y="2066184"/>
              <a:ext cx="3083024"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必须把商品的数据信息与超市的空间布局进行组合，使商品与其展示位置一一对应</a:t>
              </a:r>
              <a:endParaRPr lang="zh-CN" altLang="en-US" sz="2400" dirty="0">
                <a:latin typeface="微软雅黑" panose="020B0503020204020204" pitchFamily="34" charset="-122"/>
                <a:ea typeface="微软雅黑" panose="020B0503020204020204" pitchFamily="34" charset="-122"/>
              </a:endParaRPr>
            </a:p>
          </p:txBody>
        </p:sp>
        <p:sp>
          <p:nvSpPr>
            <p:cNvPr id="23" name="任意多边形: 形状 22">
              <a:extLst>
                <a:ext uri="{FF2B5EF4-FFF2-40B4-BE49-F238E27FC236}">
                  <a16:creationId xmlns:a16="http://schemas.microsoft.com/office/drawing/2014/main" id="{BDD7328B-1266-46A5-B48E-163651D3659C}"/>
                </a:ext>
              </a:extLst>
            </p:cNvPr>
            <p:cNvSpPr/>
            <p:nvPr/>
          </p:nvSpPr>
          <p:spPr>
            <a:xfrm rot="16200000">
              <a:off x="4304160"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29" name="任意多边形: 形状 28">
            <a:extLst>
              <a:ext uri="{FF2B5EF4-FFF2-40B4-BE49-F238E27FC236}">
                <a16:creationId xmlns:a16="http://schemas.microsoft.com/office/drawing/2014/main" id="{5204E0AD-7CB2-4530-A721-BEBB0EBD7728}"/>
              </a:ext>
            </a:extLst>
          </p:cNvPr>
          <p:cNvSpPr/>
          <p:nvPr/>
        </p:nvSpPr>
        <p:spPr>
          <a:xfrm>
            <a:off x="1565455" y="5689238"/>
            <a:ext cx="6611389" cy="6273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商品编码取值、取值范围是否还有其他方案？</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403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算法设计</a:t>
            </a:r>
            <a:endParaRPr lang="zh-CN" altLang="en-US" dirty="0"/>
          </a:p>
        </p:txBody>
      </p:sp>
      <p:sp>
        <p:nvSpPr>
          <p:cNvPr id="3" name="副标题 2"/>
          <p:cNvSpPr>
            <a:spLocks noGrp="1"/>
          </p:cNvSpPr>
          <p:nvPr>
            <p:ph type="subTitle" idx="1"/>
          </p:nvPr>
        </p:nvSpPr>
        <p:spPr/>
        <p:txBody>
          <a:bodyPr/>
          <a:lstStyle/>
          <a:p>
            <a:r>
              <a:rPr lang="en-US" altLang="zh-CN" dirty="0"/>
              <a:t>1.2 </a:t>
            </a:r>
            <a:r>
              <a:rPr lang="zh-CN" altLang="en-US" dirty="0"/>
              <a:t>问题求解</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r>
              <a:rPr lang="zh-CN" altLang="zh-CN" sz="2400" b="1" dirty="0"/>
              <a:t>算法设计</a:t>
            </a:r>
            <a:r>
              <a:rPr lang="zh-CN" altLang="en-US" sz="2400" dirty="0"/>
              <a:t>：</a:t>
            </a:r>
            <a:r>
              <a:rPr lang="zh-CN" altLang="zh-CN" sz="2400" dirty="0"/>
              <a:t>针对超市商品的操作及实现的问题。例如，在超市中，最常见的操作</a:t>
            </a:r>
            <a:r>
              <a:rPr lang="zh-CN" altLang="en-US" sz="2400" dirty="0"/>
              <a:t>为</a:t>
            </a:r>
            <a:r>
              <a:rPr lang="zh-CN" altLang="zh-CN" sz="2400" dirty="0"/>
              <a:t>商品的补架和下架</a:t>
            </a:r>
            <a:r>
              <a:rPr lang="zh-CN" altLang="en-US" sz="2400" dirty="0"/>
              <a:t>等</a:t>
            </a:r>
            <a:r>
              <a:rPr lang="zh-CN" altLang="zh-CN" sz="2400" dirty="0"/>
              <a:t>。</a:t>
            </a:r>
            <a:endParaRPr lang="en-US" altLang="zh-CN" sz="2400" dirty="0"/>
          </a:p>
        </p:txBody>
      </p:sp>
      <p:sp>
        <p:nvSpPr>
          <p:cNvPr id="29" name="任意多边形: 形状 28">
            <a:extLst>
              <a:ext uri="{FF2B5EF4-FFF2-40B4-BE49-F238E27FC236}">
                <a16:creationId xmlns:a16="http://schemas.microsoft.com/office/drawing/2014/main" id="{5204E0AD-7CB2-4530-A721-BEBB0EBD7728}"/>
              </a:ext>
            </a:extLst>
          </p:cNvPr>
          <p:cNvSpPr/>
          <p:nvPr/>
        </p:nvSpPr>
        <p:spPr>
          <a:xfrm>
            <a:off x="584225" y="2250831"/>
            <a:ext cx="5464114"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商品补架</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假设当超市货架上某商品已售出20%左右时，该商品需补架。流程如下：</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如果在货架上某商品已售出20%，则根据该商品的编码，从库存取出该商品满架的20%件数，同时库存减少相应的件数；</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如商品件数不够，需通知采购补货；</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将取出的商品放置在指定的货架和层架上，使其满架。</a:t>
            </a:r>
          </a:p>
        </p:txBody>
      </p:sp>
      <p:sp>
        <p:nvSpPr>
          <p:cNvPr id="13" name="任意多边形: 形状 12">
            <a:extLst>
              <a:ext uri="{FF2B5EF4-FFF2-40B4-BE49-F238E27FC236}">
                <a16:creationId xmlns:a16="http://schemas.microsoft.com/office/drawing/2014/main" id="{8B73BD9B-2759-4515-8B1D-29499CC55456}"/>
              </a:ext>
            </a:extLst>
          </p:cNvPr>
          <p:cNvSpPr/>
          <p:nvPr/>
        </p:nvSpPr>
        <p:spPr>
          <a:xfrm>
            <a:off x="6143662" y="2250831"/>
            <a:ext cx="5464113" cy="41763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商品下架</a:t>
            </a:r>
          </a:p>
          <a:p>
            <a:pPr defTabSz="1155700">
              <a:lnSpc>
                <a:spcPct val="90000"/>
              </a:lnSpc>
              <a:spcBef>
                <a:spcPct val="0"/>
              </a:spcBef>
              <a:spcAft>
                <a:spcPct val="35000"/>
              </a:spcAft>
            </a:pPr>
            <a:r>
              <a:rPr lang="zh-CN" altLang="zh-CN" sz="2400" dirty="0">
                <a:latin typeface="微软雅黑" panose="020B0503020204020204" pitchFamily="34" charset="-122"/>
                <a:ea typeface="微软雅黑" panose="020B0503020204020204" pitchFamily="34" charset="-122"/>
              </a:rPr>
              <a:t>假设当超市货架上某商品已临近有效日期或长时间几乎无售出等情况时，该商品将下架。流程如下：</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将该商品在货架上的剩余件数全部取下，使货架为空；</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将取下的商品放回库存，并增加相应的库存量；</a:t>
            </a:r>
          </a:p>
          <a:p>
            <a:pPr defTabSz="1155700">
              <a:lnSpc>
                <a:spcPct val="90000"/>
              </a:lnSpc>
              <a:spcBef>
                <a:spcPct val="0"/>
              </a:spcBef>
              <a:spcAft>
                <a:spcPct val="350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对该商品库存作相应处置，使其编码失效。</a:t>
            </a:r>
          </a:p>
        </p:txBody>
      </p:sp>
    </p:spTree>
    <p:extLst>
      <p:ext uri="{BB962C8B-B14F-4D97-AF65-F5344CB8AC3E}">
        <p14:creationId xmlns:p14="http://schemas.microsoft.com/office/powerpoint/2010/main" val="272514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1.3  </a:t>
            </a:r>
            <a:r>
              <a:rPr lang="zh-CN" altLang="en-US" sz="2800" dirty="0"/>
              <a:t>数据结构定义</a:t>
            </a:r>
            <a:endParaRPr lang="zh-CN" altLang="en-US" dirty="0"/>
          </a:p>
        </p:txBody>
      </p:sp>
      <p:sp>
        <p:nvSpPr>
          <p:cNvPr id="3" name="副标题 2"/>
          <p:cNvSpPr>
            <a:spLocks noGrp="1"/>
          </p:cNvSpPr>
          <p:nvPr>
            <p:ph type="subTitle" idx="1"/>
          </p:nvPr>
        </p:nvSpPr>
        <p:spPr/>
        <p:txBody>
          <a:bodyPr/>
          <a:lstStyle/>
          <a:p>
            <a:r>
              <a:rPr lang="en-US" altLang="zh-CN" dirty="0"/>
              <a:t>1.3 </a:t>
            </a:r>
            <a:r>
              <a:rPr lang="zh-CN" altLang="en-US" dirty="0"/>
              <a:t>数据结构定义</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r>
              <a:rPr lang="zh-CN" altLang="zh-CN" sz="2400" b="1" dirty="0"/>
              <a:t>数据结构</a:t>
            </a:r>
            <a:r>
              <a:rPr lang="zh-CN" altLang="en-US" sz="2400" dirty="0"/>
              <a:t>：</a:t>
            </a:r>
            <a:r>
              <a:rPr lang="zh-CN" altLang="zh-CN" sz="2400" dirty="0"/>
              <a:t>一组具有特定关系的同类数据元素的集合</a:t>
            </a:r>
            <a:r>
              <a:rPr lang="zh-CN" altLang="en-US" sz="2400" dirty="0"/>
              <a:t>。它</a:t>
            </a:r>
            <a:r>
              <a:rPr lang="zh-CN" altLang="zh-CN" sz="2400" dirty="0"/>
              <a:t>包括三个要素：</a:t>
            </a:r>
            <a:r>
              <a:rPr lang="zh-CN" altLang="zh-CN" sz="2400" b="1" dirty="0"/>
              <a:t>数据的逻辑结构</a:t>
            </a:r>
            <a:r>
              <a:rPr lang="zh-CN" altLang="zh-CN" sz="2400" dirty="0"/>
              <a:t>、</a:t>
            </a:r>
            <a:r>
              <a:rPr lang="zh-CN" altLang="zh-CN" sz="2400" b="1" dirty="0"/>
              <a:t>数据的存储结构</a:t>
            </a:r>
            <a:r>
              <a:rPr lang="zh-CN" altLang="zh-CN" sz="2400" dirty="0"/>
              <a:t>及其</a:t>
            </a:r>
            <a:r>
              <a:rPr lang="zh-CN" altLang="zh-CN" sz="2400" b="1" dirty="0"/>
              <a:t>操作定义与实现</a:t>
            </a:r>
            <a:r>
              <a:rPr lang="zh-CN" altLang="en-US" sz="2400" dirty="0"/>
              <a:t>。</a:t>
            </a:r>
            <a:endParaRPr lang="en-US" altLang="zh-CN" sz="2400" dirty="0"/>
          </a:p>
          <a:p>
            <a:pPr algn="just">
              <a:lnSpc>
                <a:spcPct val="110000"/>
              </a:lnSpc>
            </a:pPr>
            <a:r>
              <a:rPr lang="zh-CN" altLang="en-US" sz="2400" dirty="0"/>
              <a:t>在超市的例子中，商品就是数据元素，商品的编码表示商品的存储结构，商品的上架、下架和补架都是对商品的操作定义与实现。</a:t>
            </a:r>
            <a:endParaRPr lang="zh-CN" altLang="zh-CN" sz="2400" dirty="0"/>
          </a:p>
        </p:txBody>
      </p:sp>
      <p:grpSp>
        <p:nvGrpSpPr>
          <p:cNvPr id="8" name="组合 7">
            <a:extLst>
              <a:ext uri="{FF2B5EF4-FFF2-40B4-BE49-F238E27FC236}">
                <a16:creationId xmlns:a16="http://schemas.microsoft.com/office/drawing/2014/main" id="{F7FED7B3-3F2F-4B05-A0B6-6969996BCF78}"/>
              </a:ext>
            </a:extLst>
          </p:cNvPr>
          <p:cNvGrpSpPr/>
          <p:nvPr/>
        </p:nvGrpSpPr>
        <p:grpSpPr>
          <a:xfrm>
            <a:off x="1548680" y="2718283"/>
            <a:ext cx="9126413" cy="808899"/>
            <a:chOff x="1532793" y="2066184"/>
            <a:chExt cx="9126413" cy="808899"/>
          </a:xfrm>
          <a:solidFill>
            <a:srgbClr val="009999"/>
          </a:solidFill>
        </p:grpSpPr>
        <p:sp>
          <p:nvSpPr>
            <p:cNvPr id="9" name="任意多边形: 形状 8">
              <a:extLst>
                <a:ext uri="{FF2B5EF4-FFF2-40B4-BE49-F238E27FC236}">
                  <a16:creationId xmlns:a16="http://schemas.microsoft.com/office/drawing/2014/main" id="{F18A5CF5-9FEB-49A3-A0CE-21D8F4AFE536}"/>
                </a:ext>
              </a:extLst>
            </p:cNvPr>
            <p:cNvSpPr/>
            <p:nvPr/>
          </p:nvSpPr>
          <p:spPr>
            <a:xfrm>
              <a:off x="1532793" y="2066187"/>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问题抽象</a:t>
              </a:r>
            </a:p>
          </p:txBody>
        </p:sp>
        <p:sp>
          <p:nvSpPr>
            <p:cNvPr id="10" name="任意多边形: 形状 9">
              <a:extLst>
                <a:ext uri="{FF2B5EF4-FFF2-40B4-BE49-F238E27FC236}">
                  <a16:creationId xmlns:a16="http://schemas.microsoft.com/office/drawing/2014/main" id="{ABEB30DB-839B-47DF-B7CA-778D288CDF51}"/>
                </a:ext>
              </a:extLst>
            </p:cNvPr>
            <p:cNvSpPr/>
            <p:nvPr/>
          </p:nvSpPr>
          <p:spPr>
            <a:xfrm>
              <a:off x="479620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数学模型</a:t>
              </a:r>
            </a:p>
          </p:txBody>
        </p:sp>
        <p:sp>
          <p:nvSpPr>
            <p:cNvPr id="11" name="任意多边形: 形状 10">
              <a:extLst>
                <a:ext uri="{FF2B5EF4-FFF2-40B4-BE49-F238E27FC236}">
                  <a16:creationId xmlns:a16="http://schemas.microsoft.com/office/drawing/2014/main" id="{33FBA3A3-CFFD-4320-951F-3A2052DE120E}"/>
                </a:ext>
              </a:extLst>
            </p:cNvPr>
            <p:cNvSpPr/>
            <p:nvPr/>
          </p:nvSpPr>
          <p:spPr>
            <a:xfrm>
              <a:off x="8059613" y="2066184"/>
              <a:ext cx="2599593" cy="8088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问题求解</a:t>
              </a:r>
              <a:r>
                <a:rPr lang="en-US" altLang="zh-CN" sz="2400" kern="12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实现</a:t>
              </a:r>
              <a:endParaRPr lang="zh-CN" altLang="en-US" sz="2400" kern="1200" dirty="0">
                <a:latin typeface="微软雅黑" panose="020B0503020204020204" pitchFamily="34" charset="-122"/>
                <a:ea typeface="微软雅黑" panose="020B0503020204020204" pitchFamily="34" charset="-122"/>
              </a:endParaRPr>
            </a:p>
          </p:txBody>
        </p:sp>
        <p:sp>
          <p:nvSpPr>
            <p:cNvPr id="12" name="任意多边形: 形状 11">
              <a:extLst>
                <a:ext uri="{FF2B5EF4-FFF2-40B4-BE49-F238E27FC236}">
                  <a16:creationId xmlns:a16="http://schemas.microsoft.com/office/drawing/2014/main" id="{196A323D-4076-48BE-BCC4-8427CC811E7A}"/>
                </a:ext>
              </a:extLst>
            </p:cNvPr>
            <p:cNvSpPr/>
            <p:nvPr/>
          </p:nvSpPr>
          <p:spPr>
            <a:xfrm rot="16200000">
              <a:off x="4284294" y="2356016"/>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AE489807-E85D-406B-9E59-D942AB6E36A0}"/>
                </a:ext>
              </a:extLst>
            </p:cNvPr>
            <p:cNvSpPr/>
            <p:nvPr/>
          </p:nvSpPr>
          <p:spPr>
            <a:xfrm rot="16200000">
              <a:off x="7547704" y="2356017"/>
              <a:ext cx="360000" cy="229230"/>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p:txBody>
        </p:sp>
      </p:grpSp>
      <p:sp>
        <p:nvSpPr>
          <p:cNvPr id="17" name="标注: 下箭头 16">
            <a:extLst>
              <a:ext uri="{FF2B5EF4-FFF2-40B4-BE49-F238E27FC236}">
                <a16:creationId xmlns:a16="http://schemas.microsoft.com/office/drawing/2014/main" id="{FF1DAEDA-BEC3-4267-8831-81DED22CBA79}"/>
              </a:ext>
            </a:extLst>
          </p:cNvPr>
          <p:cNvSpPr/>
          <p:nvPr/>
        </p:nvSpPr>
        <p:spPr>
          <a:xfrm>
            <a:off x="4812090" y="1585544"/>
            <a:ext cx="2599593" cy="1132739"/>
          </a:xfrm>
          <a:prstGeom prst="downArrowCallout">
            <a:avLst>
              <a:gd name="adj1" fmla="val 25000"/>
              <a:gd name="adj2" fmla="val 25000"/>
              <a:gd name="adj3" fmla="val 18790"/>
              <a:gd name="adj4" fmla="val 68858"/>
            </a:avLst>
          </a:pr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数据结构</a:t>
            </a:r>
          </a:p>
        </p:txBody>
      </p:sp>
    </p:spTree>
    <p:extLst>
      <p:ext uri="{BB962C8B-B14F-4D97-AF65-F5344CB8AC3E}">
        <p14:creationId xmlns:p14="http://schemas.microsoft.com/office/powerpoint/2010/main" val="3313576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
  <p:tag name="PROBLEMHASREMARK" val="False"/>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8155</TotalTime>
  <Words>12438</Words>
  <Application>Microsoft Office PowerPoint</Application>
  <PresentationFormat>宽屏</PresentationFormat>
  <Paragraphs>1338</Paragraphs>
  <Slides>67</Slides>
  <Notes>17</Notes>
  <HiddenSlides>1</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67</vt:i4>
      </vt:variant>
    </vt:vector>
  </HeadingPairs>
  <TitlesOfParts>
    <vt:vector size="84" baseType="lpstr">
      <vt:lpstr>Microsoft Yahei</vt:lpstr>
      <vt:lpstr>方正美黑简体</vt:lpstr>
      <vt:lpstr>方正颜宋简体_中</vt:lpstr>
      <vt:lpstr>华文中宋</vt:lpstr>
      <vt:lpstr>楷体_GB2312</vt:lpstr>
      <vt:lpstr>宋体</vt:lpstr>
      <vt:lpstr>微软雅黑</vt:lpstr>
      <vt:lpstr>微软雅黑</vt:lpstr>
      <vt:lpstr>Arial</vt:lpstr>
      <vt:lpstr>Bauhaus 93</vt:lpstr>
      <vt:lpstr>Calibri</vt:lpstr>
      <vt:lpstr>Calibri Light</vt:lpstr>
      <vt:lpstr>Cambria Math</vt:lpstr>
      <vt:lpstr>Segoe UI Black</vt:lpstr>
      <vt:lpstr>Times New Roman</vt:lpstr>
      <vt:lpstr>Wingdings</vt:lpstr>
      <vt:lpstr>Office 主题</vt:lpstr>
      <vt:lpstr>PowerPoint 演示文稿</vt:lpstr>
      <vt:lpstr>PowerPoint 演示文稿</vt:lpstr>
      <vt:lpstr>PowerPoint 演示文稿</vt:lpstr>
      <vt:lpstr>1.1  问题引入：大型超市</vt:lpstr>
      <vt:lpstr>1.1  问题引入：大型超市</vt:lpstr>
      <vt:lpstr>1.2  问题求解</vt:lpstr>
      <vt:lpstr>存储结构</vt:lpstr>
      <vt:lpstr>算法设计</vt:lpstr>
      <vt:lpstr>1.3  数据结构定义</vt:lpstr>
      <vt:lpstr>数据的逻辑结构</vt:lpstr>
      <vt:lpstr>抽象数据类型</vt:lpstr>
      <vt:lpstr>抽象数据类型</vt:lpstr>
      <vt:lpstr>数据的存储结构</vt:lpstr>
      <vt:lpstr>数据的操作实现</vt:lpstr>
      <vt:lpstr>1.4  算法分析与优化</vt:lpstr>
      <vt:lpstr>1.4  算法分析与优化</vt:lpstr>
      <vt:lpstr>PowerPoint 演示文稿</vt:lpstr>
      <vt:lpstr>1.4  算法分析与优化</vt:lpstr>
      <vt:lpstr>1.4  算法分析与优化</vt:lpstr>
      <vt:lpstr>1.4  算法分析与优化</vt:lpstr>
      <vt:lpstr>1.4  算法分析与优化</vt:lpstr>
      <vt:lpstr>1.4  算法分析与优化</vt:lpstr>
      <vt:lpstr>1.4  算法分析与优化</vt:lpstr>
      <vt:lpstr>1.4  算法分析与优化</vt:lpstr>
      <vt:lpstr>迭代 vs 递归</vt:lpstr>
      <vt:lpstr>时间复杂性的度量</vt:lpstr>
      <vt:lpstr>时间复杂性的度量</vt:lpstr>
      <vt:lpstr>渐近时间复杂度</vt:lpstr>
      <vt:lpstr>最好、最坏、平均情况时间复杂度</vt:lpstr>
      <vt:lpstr>PowerPoint 演示文稿</vt:lpstr>
      <vt:lpstr>PowerPoint 演示文稿</vt:lpstr>
      <vt:lpstr>空间复杂性的度量</vt:lpstr>
      <vt:lpstr>常用复杂度函数</vt:lpstr>
      <vt:lpstr>渐近表示法的计算</vt:lpstr>
      <vt:lpstr>渐近表示法的计算</vt:lpstr>
      <vt:lpstr>PowerPoint 演示文稿</vt:lpstr>
      <vt:lpstr>算法分析示例</vt:lpstr>
      <vt:lpstr>算法分析示例</vt:lpstr>
      <vt:lpstr>PowerPoint 演示文稿</vt:lpstr>
      <vt:lpstr>PowerPoint 演示文稿</vt:lpstr>
      <vt:lpstr>PowerPoint 演示文稿</vt:lpstr>
      <vt:lpstr>算法分析示例</vt:lpstr>
      <vt:lpstr>算法分析示例</vt:lpstr>
      <vt:lpstr>算法分析示例</vt:lpstr>
      <vt:lpstr>算法优化 – 时间复杂度</vt:lpstr>
      <vt:lpstr>算法优化 – 时间复杂度</vt:lpstr>
      <vt:lpstr>算法优化 – 时间复杂度</vt:lpstr>
      <vt:lpstr>算法优化 – 时间复杂度</vt:lpstr>
      <vt:lpstr>算法优化 – 时间复杂度</vt:lpstr>
      <vt:lpstr>算法优化 – 时间复杂度</vt:lpstr>
      <vt:lpstr>算法优化 – 时间复杂度</vt:lpstr>
      <vt:lpstr>算法优化 – 时间复杂度</vt:lpstr>
      <vt:lpstr>算法优化 – 空间复杂度</vt:lpstr>
      <vt:lpstr>1.5  应用场景：数据挖掘</vt:lpstr>
      <vt:lpstr>PowerPoint 演示文稿</vt:lpstr>
      <vt:lpstr>1.6 习题</vt:lpstr>
      <vt:lpstr>1.6 习题</vt:lpstr>
      <vt:lpstr>1.6 习题</vt:lpstr>
      <vt:lpstr>1.6 习题</vt:lpstr>
      <vt:lpstr>1.6 习题</vt:lpstr>
      <vt:lpstr>1.6 习题</vt:lpstr>
      <vt:lpstr>1.6 习题</vt:lpstr>
      <vt:lpstr>1.6 习题</vt:lpstr>
      <vt:lpstr>1.6 习题</vt:lpstr>
      <vt:lpstr>1.6 习题</vt:lpstr>
      <vt:lpstr>1.6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邢慧慧</cp:lastModifiedBy>
  <cp:revision>382</cp:revision>
  <dcterms:created xsi:type="dcterms:W3CDTF">2023-07-28T08:56:46Z</dcterms:created>
  <dcterms:modified xsi:type="dcterms:W3CDTF">2025-09-12T01:36:56Z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2052-5.4.0.7910</vt:lpwstr>
  </property>
</Properties>
</file>